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6" r:id="rId3"/>
    <p:sldId id="287" r:id="rId4"/>
    <p:sldId id="269" r:id="rId5"/>
    <p:sldId id="285" r:id="rId6"/>
    <p:sldId id="270" r:id="rId7"/>
    <p:sldId id="271" r:id="rId8"/>
    <p:sldId id="272" r:id="rId9"/>
    <p:sldId id="273" r:id="rId10"/>
    <p:sldId id="274" r:id="rId11"/>
    <p:sldId id="288" r:id="rId12"/>
    <p:sldId id="289"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5846"/>
  </p:normalViewPr>
  <p:slideViewPr>
    <p:cSldViewPr snapToGrid="0">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7T20:11:50.81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0,'1098'0,"-1077"0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7T20:20:02.75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0,'3196'0,"-3135"0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EC089-E9A9-E04F-89A8-ECC67DA68A0A}" type="datetimeFigureOut">
              <a:rPr lang="en-US" smtClean="0"/>
              <a:t>3/29/23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B4E899-3252-3843-88C5-2C27D4BDF082}" type="slidenum">
              <a:rPr lang="en-US" smtClean="0"/>
              <a:t>‹#›</a:t>
            </a:fld>
            <a:endParaRPr lang="en-US"/>
          </a:p>
        </p:txBody>
      </p:sp>
    </p:spTree>
    <p:extLst>
      <p:ext uri="{BB962C8B-B14F-4D97-AF65-F5344CB8AC3E}">
        <p14:creationId xmlns:p14="http://schemas.microsoft.com/office/powerpoint/2010/main" val="2697699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0191e4b22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0191e4b22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0191e4b220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0191e4b220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0191e4b220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0191e4b220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0191e4b220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0191e4b220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0191e4b220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0191e4b22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0191e4b220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0191e4b220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0191e4b220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0191e4b220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0191e4b22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0191e4b22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4422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0191e4b220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0191e4b220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514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D76A-FD61-DDD1-6923-50A3240FB7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BD7B43-58BE-C68C-7F47-9D537DC18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FCD4FB-59A6-9C8C-F88F-45532CB3CD9F}"/>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F16C6D60-258A-F7DC-9D0B-B8EEC49792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F9228C-10A9-B574-B05A-B85A279F1F4A}"/>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297857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25B18-1A0C-B1E5-EBA7-CA5597220A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F0392-4B70-9FAD-03A4-51C2557A7E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F8305E-9042-23AE-65EF-FD084777B821}"/>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12CE38C1-02F4-A678-2237-091421CA5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EA8AA-DB74-AB47-E202-F855286882EC}"/>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101722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EA83-F1A4-61CD-C479-E9655D433B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4F57B7-F08D-374A-36DE-30C19A518C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6DA06D-B46B-4655-88B6-F483D5A72B61}"/>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3D95830F-AC27-8C3F-1729-D9022E3F57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7A4B55-1259-7786-5E82-1F6BDB86E682}"/>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4080495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25_Title and Content">
  <p:cSld name="25_Title and Content">
    <p:spTree>
      <p:nvGrpSpPr>
        <p:cNvPr id="1" name="Shape 13"/>
        <p:cNvGrpSpPr/>
        <p:nvPr/>
      </p:nvGrpSpPr>
      <p:grpSpPr>
        <a:xfrm>
          <a:off x="0" y="0"/>
          <a:ext cx="0" cy="0"/>
          <a:chOff x="0" y="0"/>
          <a:chExt cx="0" cy="0"/>
        </a:xfrm>
      </p:grpSpPr>
      <p:sp>
        <p:nvSpPr>
          <p:cNvPr id="14" name="Google Shape;14;p3"/>
          <p:cNvSpPr txBox="1">
            <a:spLocks noGrp="1"/>
          </p:cNvSpPr>
          <p:nvPr>
            <p:ph type="body" idx="1"/>
          </p:nvPr>
        </p:nvSpPr>
        <p:spPr>
          <a:xfrm>
            <a:off x="609600" y="1905000"/>
            <a:ext cx="10972800" cy="3962400"/>
          </a:xfrm>
          <a:prstGeom prst="rect">
            <a:avLst/>
          </a:prstGeom>
          <a:noFill/>
          <a:ln>
            <a:noFill/>
          </a:ln>
        </p:spPr>
        <p:txBody>
          <a:bodyPr spcFirstLastPara="1" wrap="square" lIns="91425" tIns="45700" rIns="91425" bIns="45700" anchor="t" anchorCtr="0">
            <a:noAutofit/>
          </a:bodyPr>
          <a:lstStyle>
            <a:lvl1pPr marL="457200" lvl="0" indent="-419100" algn="l">
              <a:spcBef>
                <a:spcPts val="320"/>
              </a:spcBef>
              <a:spcAft>
                <a:spcPts val="0"/>
              </a:spcAft>
              <a:buClr>
                <a:srgbClr val="17252F"/>
              </a:buClr>
              <a:buSzPts val="3000"/>
              <a:buFont typeface="Ubuntu"/>
              <a:buChar char="o"/>
              <a:defRPr sz="3000">
                <a:solidFill>
                  <a:srgbClr val="17252F"/>
                </a:solidFill>
                <a:latin typeface="Ubuntu"/>
                <a:ea typeface="Ubuntu"/>
                <a:cs typeface="Ubuntu"/>
                <a:sym typeface="Ubuntu"/>
              </a:defRPr>
            </a:lvl1pPr>
            <a:lvl2pPr marL="914400" lvl="1" indent="-419100" algn="l">
              <a:spcBef>
                <a:spcPts val="427"/>
              </a:spcBef>
              <a:spcAft>
                <a:spcPts val="0"/>
              </a:spcAft>
              <a:buClr>
                <a:srgbClr val="595959"/>
              </a:buClr>
              <a:buSzPts val="3000"/>
              <a:buFont typeface="Ubuntu"/>
              <a:buChar char="o"/>
              <a:defRPr sz="3000">
                <a:solidFill>
                  <a:srgbClr val="595959"/>
                </a:solidFill>
                <a:latin typeface="Ubuntu"/>
                <a:ea typeface="Ubuntu"/>
                <a:cs typeface="Ubuntu"/>
                <a:sym typeface="Ubuntu"/>
              </a:defRPr>
            </a:lvl2pPr>
            <a:lvl3pPr marL="1371600" lvl="2" indent="-381000" algn="l">
              <a:spcBef>
                <a:spcPts val="373"/>
              </a:spcBef>
              <a:spcAft>
                <a:spcPts val="0"/>
              </a:spcAft>
              <a:buClr>
                <a:srgbClr val="595959"/>
              </a:buClr>
              <a:buSzPts val="2400"/>
              <a:buFont typeface="Ubuntu"/>
              <a:buChar char="o"/>
              <a:defRPr sz="2400">
                <a:solidFill>
                  <a:srgbClr val="595959"/>
                </a:solidFill>
                <a:latin typeface="Ubuntu"/>
                <a:ea typeface="Ubuntu"/>
                <a:cs typeface="Ubuntu"/>
                <a:sym typeface="Ubuntu"/>
              </a:defRPr>
            </a:lvl3pPr>
            <a:lvl4pPr marL="1828800" lvl="3" indent="-342900" algn="l">
              <a:spcBef>
                <a:spcPts val="320"/>
              </a:spcBef>
              <a:spcAft>
                <a:spcPts val="0"/>
              </a:spcAft>
              <a:buClr>
                <a:srgbClr val="595959"/>
              </a:buClr>
              <a:buSzPts val="1800"/>
              <a:buFont typeface="Ubuntu"/>
              <a:buChar char="o"/>
              <a:defRPr sz="1800">
                <a:solidFill>
                  <a:srgbClr val="595959"/>
                </a:solidFill>
                <a:latin typeface="Ubuntu"/>
                <a:ea typeface="Ubuntu"/>
                <a:cs typeface="Ubuntu"/>
                <a:sym typeface="Ubuntu"/>
              </a:defRPr>
            </a:lvl4pPr>
            <a:lvl5pPr marL="2286000" lvl="4" indent="-330200" algn="l">
              <a:spcBef>
                <a:spcPts val="320"/>
              </a:spcBef>
              <a:spcAft>
                <a:spcPts val="0"/>
              </a:spcAft>
              <a:buClr>
                <a:srgbClr val="595959"/>
              </a:buClr>
              <a:buSzPts val="1600"/>
              <a:buFont typeface="Ubuntu"/>
              <a:buChar char="o"/>
              <a:defRPr>
                <a:solidFill>
                  <a:srgbClr val="595959"/>
                </a:solidFill>
                <a:latin typeface="Ubuntu"/>
                <a:ea typeface="Ubuntu"/>
                <a:cs typeface="Ubuntu"/>
                <a:sym typeface="Ubuntu"/>
              </a:defRPr>
            </a:lvl5pPr>
            <a:lvl6pPr marL="2743200" lvl="5" indent="-317500" algn="l">
              <a:spcBef>
                <a:spcPts val="360"/>
              </a:spcBef>
              <a:spcAft>
                <a:spcPts val="0"/>
              </a:spcAft>
              <a:buClr>
                <a:schemeClr val="dk1"/>
              </a:buClr>
              <a:buSzPts val="1400"/>
              <a:buFont typeface="Ubuntu"/>
              <a:buChar char="•"/>
              <a:defRPr sz="1400">
                <a:latin typeface="Ubuntu"/>
                <a:ea typeface="Ubuntu"/>
                <a:cs typeface="Ubuntu"/>
                <a:sym typeface="Ubuntu"/>
              </a:defRPr>
            </a:lvl6pPr>
            <a:lvl7pPr marL="3200400" lvl="6" indent="-292100" algn="l">
              <a:spcBef>
                <a:spcPts val="360"/>
              </a:spcBef>
              <a:spcAft>
                <a:spcPts val="0"/>
              </a:spcAft>
              <a:buClr>
                <a:schemeClr val="dk1"/>
              </a:buClr>
              <a:buSzPts val="1000"/>
              <a:buFont typeface="Ubuntu"/>
              <a:buChar char="•"/>
              <a:defRPr sz="1000">
                <a:latin typeface="Ubuntu"/>
                <a:ea typeface="Ubuntu"/>
                <a:cs typeface="Ubuntu"/>
                <a:sym typeface="Ubuntu"/>
              </a:defRPr>
            </a:lvl7pPr>
            <a:lvl8pPr marL="3657600" lvl="7" indent="-292100" algn="l">
              <a:spcBef>
                <a:spcPts val="360"/>
              </a:spcBef>
              <a:spcAft>
                <a:spcPts val="0"/>
              </a:spcAft>
              <a:buClr>
                <a:schemeClr val="dk1"/>
              </a:buClr>
              <a:buSzPts val="1000"/>
              <a:buFont typeface="Ubuntu"/>
              <a:buChar char="•"/>
              <a:defRPr sz="1000">
                <a:latin typeface="Ubuntu"/>
                <a:ea typeface="Ubuntu"/>
                <a:cs typeface="Ubuntu"/>
                <a:sym typeface="Ubuntu"/>
              </a:defRPr>
            </a:lvl8pPr>
            <a:lvl9pPr marL="4114800" lvl="8" indent="-292100" algn="l">
              <a:spcBef>
                <a:spcPts val="360"/>
              </a:spcBef>
              <a:spcAft>
                <a:spcPts val="0"/>
              </a:spcAft>
              <a:buClr>
                <a:schemeClr val="dk1"/>
              </a:buClr>
              <a:buSzPts val="1000"/>
              <a:buFont typeface="Ubuntu"/>
              <a:buChar char="•"/>
              <a:defRPr sz="1000">
                <a:latin typeface="Ubuntu"/>
                <a:ea typeface="Ubuntu"/>
                <a:cs typeface="Ubuntu"/>
                <a:sym typeface="Ubuntu"/>
              </a:defRPr>
            </a:lvl9pPr>
          </a:lstStyle>
          <a:p>
            <a:endParaRPr/>
          </a:p>
        </p:txBody>
      </p:sp>
      <p:sp>
        <p:nvSpPr>
          <p:cNvPr id="15" name="Google Shape;15;p3"/>
          <p:cNvSpPr txBox="1">
            <a:spLocks noGrp="1"/>
          </p:cNvSpPr>
          <p:nvPr>
            <p:ph type="title"/>
          </p:nvPr>
        </p:nvSpPr>
        <p:spPr>
          <a:xfrm>
            <a:off x="609600" y="660400"/>
            <a:ext cx="109728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3733"/>
              <a:buFont typeface="Ubuntu"/>
              <a:buNone/>
              <a:defRPr sz="3733">
                <a:latin typeface="Ubuntu"/>
                <a:ea typeface="Ubuntu"/>
                <a:cs typeface="Ubuntu"/>
                <a:sym typeface="Ubuntu"/>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83138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5470-8FE6-92F8-2BAD-C44C5A5279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2FB199-C55F-8561-ABC5-2819138B3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01D74-2103-BF62-2465-7F5CB160A535}"/>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BC501ED2-B388-E189-42EA-49ABF9479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2F928A-ECD4-11D8-FB8B-BB55DBA5A683}"/>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397774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8201D-5C7E-3780-7028-34DC20B4DA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619FBA-5DB0-9852-5F15-A36660ED07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833609-8BB2-C9AE-5566-D1F6FF186198}"/>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A57848D3-0449-DD51-9C2A-1553150791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0FA3D-A2E4-F1E5-0C6D-67EA93772780}"/>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361042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BBE87-D156-0062-0812-1EFAEC3A87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E721B-BDD8-1A38-189C-E9FF92F3A7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1CA4AA-D3F3-4AFC-E6BE-074B696A41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67131C-C797-F7AE-CAA7-C7E2416DCA3F}"/>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6" name="Footer Placeholder 5">
            <a:extLst>
              <a:ext uri="{FF2B5EF4-FFF2-40B4-BE49-F238E27FC236}">
                <a16:creationId xmlns:a16="http://schemas.microsoft.com/office/drawing/2014/main" id="{06F7293F-C279-441D-9882-7D1D5B02C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70BD7-C2CB-B558-9B53-5988AB41DEF3}"/>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18639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1170-E7ED-E9E4-8B48-6D5DF7EEDE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192EF6-57E8-5CCE-CE5E-E8719BFE12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FF0E4C-9462-0FB0-B810-669795C741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012B55-6D2F-A54C-0E68-7999FD943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96809D-0C94-9E9D-D322-33C720D4CE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7C9A60-58D0-9629-D567-02ED37D85EC7}"/>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8" name="Footer Placeholder 7">
            <a:extLst>
              <a:ext uri="{FF2B5EF4-FFF2-40B4-BE49-F238E27FC236}">
                <a16:creationId xmlns:a16="http://schemas.microsoft.com/office/drawing/2014/main" id="{E75B6304-A146-4B00-6EB9-0FAC953BA4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980E36-751B-C299-4E47-BD65D7CA3454}"/>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1711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08471-D148-AED0-A460-0F968DEA75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B1EF1A-FAB3-BDE8-A44B-1C7999682E4F}"/>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4" name="Footer Placeholder 3">
            <a:extLst>
              <a:ext uri="{FF2B5EF4-FFF2-40B4-BE49-F238E27FC236}">
                <a16:creationId xmlns:a16="http://schemas.microsoft.com/office/drawing/2014/main" id="{51CD1505-2976-B015-8B8C-F98BD1F66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24215E-6F3C-D905-7C57-7AE2FF83D17B}"/>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126719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5BC4A-8B3E-AF69-DEFA-2E16AF84D7AF}"/>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3" name="Footer Placeholder 2">
            <a:extLst>
              <a:ext uri="{FF2B5EF4-FFF2-40B4-BE49-F238E27FC236}">
                <a16:creationId xmlns:a16="http://schemas.microsoft.com/office/drawing/2014/main" id="{35445C8E-B1E3-55DC-64B5-60FAAD4886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54B1A4-16D8-8B41-3CCF-206622031395}"/>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4235380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33C8E-8501-5885-51AB-1C57054C82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B19393-675A-E31B-B25A-220C8F731C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A051DC-55AF-AAFA-8D3E-DDB3D2422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E727E7-E089-B525-3656-88BDB7F9532B}"/>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6" name="Footer Placeholder 5">
            <a:extLst>
              <a:ext uri="{FF2B5EF4-FFF2-40B4-BE49-F238E27FC236}">
                <a16:creationId xmlns:a16="http://schemas.microsoft.com/office/drawing/2014/main" id="{E40509DD-DDD5-9E6D-3B36-24E684F72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2914D-6883-A34F-2962-98B8C0E588B3}"/>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368352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D2EB6-0AF4-0FC0-0B27-7D1EEFE706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9699F1-083B-56F2-27F4-E92583919A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863DF9-4F14-019C-F7F0-82F1945F5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267CF-AF4A-DD2C-667E-731A119A9A7C}"/>
              </a:ext>
            </a:extLst>
          </p:cNvPr>
          <p:cNvSpPr>
            <a:spLocks noGrp="1"/>
          </p:cNvSpPr>
          <p:nvPr>
            <p:ph type="dt" sz="half" idx="10"/>
          </p:nvPr>
        </p:nvSpPr>
        <p:spPr/>
        <p:txBody>
          <a:bodyPr/>
          <a:lstStyle/>
          <a:p>
            <a:fld id="{33AD591F-AC8E-044F-808E-B04DAD140784}" type="datetimeFigureOut">
              <a:rPr lang="en-US" smtClean="0"/>
              <a:t>3/29/23</a:t>
            </a:fld>
            <a:endParaRPr lang="en-US"/>
          </a:p>
        </p:txBody>
      </p:sp>
      <p:sp>
        <p:nvSpPr>
          <p:cNvPr id="6" name="Footer Placeholder 5">
            <a:extLst>
              <a:ext uri="{FF2B5EF4-FFF2-40B4-BE49-F238E27FC236}">
                <a16:creationId xmlns:a16="http://schemas.microsoft.com/office/drawing/2014/main" id="{604864A9-D256-3C1D-5A25-4901C0129A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9FCB6C-6889-0647-DDA3-95B44F2A61FF}"/>
              </a:ext>
            </a:extLst>
          </p:cNvPr>
          <p:cNvSpPr>
            <a:spLocks noGrp="1"/>
          </p:cNvSpPr>
          <p:nvPr>
            <p:ph type="sldNum" sz="quarter" idx="12"/>
          </p:nvPr>
        </p:nvSpPr>
        <p:spPr/>
        <p:txBody>
          <a:bodyPr/>
          <a:lstStyle/>
          <a:p>
            <a:fld id="{46553F72-83AB-A94F-AD33-5BF281FD8BFD}" type="slidenum">
              <a:rPr lang="en-US" smtClean="0"/>
              <a:t>‹#›</a:t>
            </a:fld>
            <a:endParaRPr lang="en-US"/>
          </a:p>
        </p:txBody>
      </p:sp>
    </p:spTree>
    <p:extLst>
      <p:ext uri="{BB962C8B-B14F-4D97-AF65-F5344CB8AC3E}">
        <p14:creationId xmlns:p14="http://schemas.microsoft.com/office/powerpoint/2010/main" val="4248530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459557C8-2C99-3E31-C9A9-82E6990594D3}"/>
              </a:ext>
            </a:extLst>
          </p:cNvPr>
          <p:cNvGraphicFramePr>
            <a:graphicFrameLocks noChangeAspect="1"/>
          </p:cNvGraphicFramePr>
          <p:nvPr userDrawn="1">
            <p:custDataLst>
              <p:tags r:id="rId14"/>
            </p:custDataLst>
            <p:extLst>
              <p:ext uri="{D42A27DB-BD31-4B8C-83A1-F6EECF244321}">
                <p14:modId xmlns:p14="http://schemas.microsoft.com/office/powerpoint/2010/main" val="1935568116"/>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15" imgW="7772400" imgH="10058400" progId="TCLayout.ActiveDocument.1">
                  <p:embed/>
                </p:oleObj>
              </mc:Choice>
              <mc:Fallback>
                <p:oleObj name="think-cell Slide" r:id="rId15" imgW="7772400" imgH="10058400" progId="TCLayout.ActiveDocument.1">
                  <p:embed/>
                  <p:pic>
                    <p:nvPicPr>
                      <p:cNvPr id="0" name=""/>
                      <p:cNvPicPr/>
                      <p:nvPr/>
                    </p:nvPicPr>
                    <p:blipFill>
                      <a:blip r:embed="rId16"/>
                      <a:stretch>
                        <a:fillRect/>
                      </a:stretch>
                    </p:blipFill>
                    <p:spPr>
                      <a:xfrm>
                        <a:off x="1588" y="1588"/>
                        <a:ext cx="1227"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2A342770-84AA-1B6F-FD69-5F6544E818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2B7480-6DE4-ACF4-F03B-D495E59899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EC127-54A6-B45C-1764-07A16EBFA7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D591F-AC8E-044F-808E-B04DAD140784}" type="datetimeFigureOut">
              <a:rPr lang="en-US" smtClean="0"/>
              <a:t>3/29/23</a:t>
            </a:fld>
            <a:endParaRPr lang="en-US"/>
          </a:p>
        </p:txBody>
      </p:sp>
      <p:sp>
        <p:nvSpPr>
          <p:cNvPr id="5" name="Footer Placeholder 4">
            <a:extLst>
              <a:ext uri="{FF2B5EF4-FFF2-40B4-BE49-F238E27FC236}">
                <a16:creationId xmlns:a16="http://schemas.microsoft.com/office/drawing/2014/main" id="{9BF15106-6D4E-4790-0BD6-C3EBBC1E99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BDA6F0-EE62-5787-4FCF-34EF8A48E3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53F72-83AB-A94F-AD33-5BF281FD8BFD}" type="slidenum">
              <a:rPr lang="en-US" smtClean="0"/>
              <a:t>‹#›</a:t>
            </a:fld>
            <a:endParaRPr lang="en-US"/>
          </a:p>
        </p:txBody>
      </p:sp>
    </p:spTree>
    <p:extLst>
      <p:ext uri="{BB962C8B-B14F-4D97-AF65-F5344CB8AC3E}">
        <p14:creationId xmlns:p14="http://schemas.microsoft.com/office/powerpoint/2010/main" val="66723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image" Target="../media/image16.e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image" Target="../media/image16.emf"/><Relationship Id="rId4" Type="http://schemas.openxmlformats.org/officeDocument/2006/relationships/oleObject" Target="../embeddings/oleObject3.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ustomXml" Target="../ink/ink1.xml"/><Relationship Id="rId7" Type="http://schemas.openxmlformats.org/officeDocument/2006/relationships/customXml" Target="../ink/ink2.xm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38F73-DA0F-2797-8D5A-C0FF29C1CEAE}"/>
              </a:ext>
            </a:extLst>
          </p:cNvPr>
          <p:cNvSpPr>
            <a:spLocks noGrp="1"/>
          </p:cNvSpPr>
          <p:nvPr>
            <p:ph type="ctrTitle"/>
          </p:nvPr>
        </p:nvSpPr>
        <p:spPr>
          <a:xfrm>
            <a:off x="1230489" y="685041"/>
            <a:ext cx="10216444" cy="2387600"/>
          </a:xfrm>
        </p:spPr>
        <p:txBody>
          <a:bodyPr/>
          <a:lstStyle/>
          <a:p>
            <a:r>
              <a:rPr lang="en-US" dirty="0"/>
              <a:t>Vital Signs Profile in Power BI</a:t>
            </a:r>
          </a:p>
        </p:txBody>
      </p:sp>
      <p:sp>
        <p:nvSpPr>
          <p:cNvPr id="3" name="Subtitle 2">
            <a:extLst>
              <a:ext uri="{FF2B5EF4-FFF2-40B4-BE49-F238E27FC236}">
                <a16:creationId xmlns:a16="http://schemas.microsoft.com/office/drawing/2014/main" id="{B0B1428C-1C74-E189-3B0F-C1F2126A7B53}"/>
              </a:ext>
            </a:extLst>
          </p:cNvPr>
          <p:cNvSpPr>
            <a:spLocks noGrp="1"/>
          </p:cNvSpPr>
          <p:nvPr>
            <p:ph type="subTitle" idx="1"/>
          </p:nvPr>
        </p:nvSpPr>
        <p:spPr>
          <a:xfrm>
            <a:off x="1524000" y="3164716"/>
            <a:ext cx="9144000" cy="1655762"/>
          </a:xfrm>
        </p:spPr>
        <p:txBody>
          <a:bodyPr/>
          <a:lstStyle/>
          <a:p>
            <a:r>
              <a:rPr lang="en-US" dirty="0"/>
              <a:t>Instructions for adding data</a:t>
            </a:r>
          </a:p>
        </p:txBody>
      </p:sp>
      <p:pic>
        <p:nvPicPr>
          <p:cNvPr id="5" name="Picture 4" descr="A picture containing icon&#10;&#10;Description automatically generated">
            <a:extLst>
              <a:ext uri="{FF2B5EF4-FFF2-40B4-BE49-F238E27FC236}">
                <a16:creationId xmlns:a16="http://schemas.microsoft.com/office/drawing/2014/main" id="{B3DEE9A8-0559-4D3C-0224-788D933547EF}"/>
              </a:ext>
            </a:extLst>
          </p:cNvPr>
          <p:cNvPicPr>
            <a:picLocks noChangeAspect="1"/>
          </p:cNvPicPr>
          <p:nvPr/>
        </p:nvPicPr>
        <p:blipFill>
          <a:blip r:embed="rId2"/>
          <a:stretch>
            <a:fillRect/>
          </a:stretch>
        </p:blipFill>
        <p:spPr>
          <a:xfrm>
            <a:off x="2098437" y="4025060"/>
            <a:ext cx="8138867" cy="1243438"/>
          </a:xfrm>
          <a:prstGeom prst="rect">
            <a:avLst/>
          </a:prstGeom>
        </p:spPr>
      </p:pic>
    </p:spTree>
    <p:extLst>
      <p:ext uri="{BB962C8B-B14F-4D97-AF65-F5344CB8AC3E}">
        <p14:creationId xmlns:p14="http://schemas.microsoft.com/office/powerpoint/2010/main" val="62392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9"/>
          <p:cNvSpPr txBox="1">
            <a:spLocks noGrp="1"/>
          </p:cNvSpPr>
          <p:nvPr>
            <p:ph type="body" idx="1"/>
          </p:nvPr>
        </p:nvSpPr>
        <p:spPr>
          <a:xfrm>
            <a:off x="556775" y="2169175"/>
            <a:ext cx="9987400" cy="3962400"/>
          </a:xfrm>
          <a:prstGeom prst="rect">
            <a:avLst/>
          </a:prstGeom>
        </p:spPr>
        <p:txBody>
          <a:bodyPr spcFirstLastPara="1" wrap="square" lIns="91425" tIns="45700" rIns="91425" bIns="45700" anchor="t" anchorCtr="0">
            <a:noAutofit/>
          </a:bodyPr>
          <a:lstStyle/>
          <a:p>
            <a:pPr marL="419100" indent="-342900">
              <a:buSzPts val="2400"/>
              <a:buFont typeface="Arial" panose="020B0604020202020204" pitchFamily="34" charset="0"/>
              <a:buChar char="•"/>
            </a:pPr>
            <a:r>
              <a:rPr lang="en-US" sz="2400" dirty="0"/>
              <a:t>Select the Close and Apply button in the top left.</a:t>
            </a:r>
            <a:endParaRPr sz="2400" dirty="0"/>
          </a:p>
          <a:p>
            <a:pPr marL="342900" indent="-342900">
              <a:buFont typeface="Arial" panose="020B0604020202020204" pitchFamily="34" charset="0"/>
              <a:buChar char="•"/>
            </a:pPr>
            <a:endParaRPr sz="2400" dirty="0"/>
          </a:p>
          <a:p>
            <a:pPr marL="342900" indent="-342900">
              <a:buFont typeface="Arial" panose="020B0604020202020204" pitchFamily="34" charset="0"/>
              <a:buChar char="•"/>
            </a:pPr>
            <a:endParaRPr sz="2400" dirty="0"/>
          </a:p>
          <a:p>
            <a:pPr marL="419100" indent="-342900">
              <a:lnSpc>
                <a:spcPct val="90000"/>
              </a:lnSpc>
              <a:spcBef>
                <a:spcPts val="1000"/>
              </a:spcBef>
              <a:buSzPts val="2400"/>
              <a:buFont typeface="Arial" panose="020B0604020202020204" pitchFamily="34" charset="0"/>
              <a:buChar char="•"/>
            </a:pPr>
            <a:r>
              <a:rPr lang="en-US" sz="2400" dirty="0">
                <a:solidFill>
                  <a:schemeClr val="dk1"/>
                </a:solidFill>
              </a:rPr>
              <a:t>When the queries are finished loading, select the country filter and check to see that your new country is a selectable option. </a:t>
            </a:r>
            <a:endParaRPr sz="2400" dirty="0">
              <a:solidFill>
                <a:schemeClr val="dk1"/>
              </a:solidFill>
            </a:endParaRPr>
          </a:p>
          <a:p>
            <a:pPr marL="0" lvl="0" indent="0" algn="l" rtl="0">
              <a:spcBef>
                <a:spcPts val="320"/>
              </a:spcBef>
              <a:spcAft>
                <a:spcPts val="0"/>
              </a:spcAft>
              <a:buNone/>
            </a:pPr>
            <a:endParaRPr dirty="0"/>
          </a:p>
        </p:txBody>
      </p:sp>
      <p:sp>
        <p:nvSpPr>
          <p:cNvPr id="171" name="Google Shape;171;p29"/>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How to add a new country to Power BI (6)</a:t>
            </a:r>
            <a:endParaRPr dirty="0"/>
          </a:p>
        </p:txBody>
      </p:sp>
      <p:pic>
        <p:nvPicPr>
          <p:cNvPr id="3" name="Picture 2">
            <a:extLst>
              <a:ext uri="{FF2B5EF4-FFF2-40B4-BE49-F238E27FC236}">
                <a16:creationId xmlns:a16="http://schemas.microsoft.com/office/drawing/2014/main" id="{222A52A3-89BB-6A0B-3E50-12CE3415C202}"/>
              </a:ext>
            </a:extLst>
          </p:cNvPr>
          <p:cNvPicPr>
            <a:picLocks noChangeAspect="1"/>
          </p:cNvPicPr>
          <p:nvPr/>
        </p:nvPicPr>
        <p:blipFill rotWithShape="1">
          <a:blip r:embed="rId3"/>
          <a:srcRect t="18356" r="85221" b="6577"/>
          <a:stretch/>
        </p:blipFill>
        <p:spPr>
          <a:xfrm>
            <a:off x="8148554" y="1603814"/>
            <a:ext cx="809708" cy="1714500"/>
          </a:xfrm>
          <a:prstGeom prst="rect">
            <a:avLst/>
          </a:prstGeom>
          <a:ln>
            <a:solidFill>
              <a:schemeClr val="tx1"/>
            </a:solidFill>
          </a:ln>
        </p:spPr>
      </p:pic>
      <p:pic>
        <p:nvPicPr>
          <p:cNvPr id="5" name="Picture 4">
            <a:extLst>
              <a:ext uri="{FF2B5EF4-FFF2-40B4-BE49-F238E27FC236}">
                <a16:creationId xmlns:a16="http://schemas.microsoft.com/office/drawing/2014/main" id="{377F8904-E95C-EC46-13C8-29AC8C1D3729}"/>
              </a:ext>
            </a:extLst>
          </p:cNvPr>
          <p:cNvPicPr>
            <a:picLocks noChangeAspect="1"/>
          </p:cNvPicPr>
          <p:nvPr/>
        </p:nvPicPr>
        <p:blipFill rotWithShape="1">
          <a:blip r:embed="rId4"/>
          <a:srcRect r="807" b="12787"/>
          <a:stretch/>
        </p:blipFill>
        <p:spPr>
          <a:xfrm>
            <a:off x="932936" y="4467452"/>
            <a:ext cx="10326128" cy="1500861"/>
          </a:xfrm>
          <a:prstGeom prst="rect">
            <a:avLst/>
          </a:prstGeom>
          <a:ln>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FAB069C9-CD29-EB49-AF72-519726864FB3}"/>
              </a:ext>
            </a:extLst>
          </p:cNvPr>
          <p:cNvGraphicFramePr>
            <a:graphicFrameLocks noChangeAspect="1"/>
          </p:cNvGraphicFramePr>
          <p:nvPr>
            <p:custDataLst>
              <p:tags r:id="rId1"/>
            </p:custDataLst>
            <p:extLst>
              <p:ext uri="{D42A27DB-BD31-4B8C-83A1-F6EECF244321}">
                <p14:modId xmlns:p14="http://schemas.microsoft.com/office/powerpoint/2010/main" val="3496247733"/>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0" name=""/>
                      <p:cNvPicPr/>
                      <p:nvPr/>
                    </p:nvPicPr>
                    <p:blipFill>
                      <a:blip r:embed="rId5"/>
                      <a:stretch>
                        <a:fillRect/>
                      </a:stretch>
                    </p:blipFill>
                    <p:spPr>
                      <a:xfrm>
                        <a:off x="1588" y="1588"/>
                        <a:ext cx="1227" cy="1588"/>
                      </a:xfrm>
                      <a:prstGeom prst="rect">
                        <a:avLst/>
                      </a:prstGeom>
                    </p:spPr>
                  </p:pic>
                </p:oleObj>
              </mc:Fallback>
            </mc:AlternateContent>
          </a:graphicData>
        </a:graphic>
      </p:graphicFrame>
      <p:sp>
        <p:nvSpPr>
          <p:cNvPr id="113" name="Google Shape;113;p21"/>
          <p:cNvSpPr txBox="1">
            <a:spLocks noGrp="1"/>
          </p:cNvSpPr>
          <p:nvPr>
            <p:ph type="body" idx="1"/>
          </p:nvPr>
        </p:nvSpPr>
        <p:spPr>
          <a:xfrm>
            <a:off x="609600" y="1604817"/>
            <a:ext cx="10972800" cy="4888449"/>
          </a:xfrm>
          <a:prstGeom prst="rect">
            <a:avLst/>
          </a:prstGeom>
        </p:spPr>
        <p:txBody>
          <a:bodyPr spcFirstLastPara="1" wrap="square" lIns="91425" tIns="45700" rIns="91425" bIns="45700" anchor="t" anchorCtr="0">
            <a:noAutofit/>
          </a:bodyPr>
          <a:lstStyle/>
          <a:p>
            <a:pPr marL="419100" lvl="0" indent="-342900" algn="l" rtl="0">
              <a:lnSpc>
                <a:spcPct val="115000"/>
              </a:lnSpc>
              <a:spcBef>
                <a:spcPts val="1000"/>
              </a:spcBef>
              <a:spcAft>
                <a:spcPts val="0"/>
              </a:spcAft>
              <a:buClr>
                <a:schemeClr val="dk1"/>
              </a:buClr>
              <a:buSzPts val="2400"/>
              <a:buFont typeface="Arial" panose="020B0604020202020204" pitchFamily="34" charset="0"/>
              <a:buChar char="•"/>
            </a:pPr>
            <a:r>
              <a:rPr lang="en-US" sz="1600" dirty="0">
                <a:solidFill>
                  <a:schemeClr val="dk1"/>
                </a:solidFill>
              </a:rPr>
              <a:t>Anyone outside of PHCPI’s former partner organizations who chooses to utilize these global public goods as provided to create unofficial user-generated visualizations of the second-generation Vital Signs Profile populated with user-collected or generated data – without modifying the visualization or the underlying indices and calculations – must include both of the following on any such visualization:</a:t>
            </a:r>
          </a:p>
          <a:p>
            <a:pPr marL="876300" lvl="1" indent="-342900">
              <a:lnSpc>
                <a:spcPct val="115000"/>
              </a:lnSpc>
              <a:spcBef>
                <a:spcPts val="1000"/>
              </a:spcBef>
              <a:buClr>
                <a:schemeClr val="dk1"/>
              </a:buClr>
              <a:buSzPts val="2400"/>
              <a:buFont typeface="Arial" panose="020B0604020202020204" pitchFamily="34" charset="0"/>
              <a:buChar char="•"/>
            </a:pPr>
            <a:r>
              <a:rPr lang="en-US" sz="1600" dirty="0">
                <a:solidFill>
                  <a:schemeClr val="dk1"/>
                </a:solidFill>
              </a:rPr>
              <a:t>A prominent display or watermark with the term “</a:t>
            </a:r>
            <a:r>
              <a:rPr lang="en-US" sz="1600" b="1" dirty="0">
                <a:solidFill>
                  <a:srgbClr val="00B050"/>
                </a:solidFill>
              </a:rPr>
              <a:t>UNOFFICIAL</a:t>
            </a:r>
            <a:r>
              <a:rPr lang="en-US" sz="1600" dirty="0">
                <a:solidFill>
                  <a:schemeClr val="dk1"/>
                </a:solidFill>
              </a:rPr>
              <a:t>” on any digital or print versions</a:t>
            </a:r>
          </a:p>
          <a:p>
            <a:pPr marL="876300" lvl="1" indent="-342900">
              <a:lnSpc>
                <a:spcPct val="115000"/>
              </a:lnSpc>
              <a:spcBef>
                <a:spcPts val="1000"/>
              </a:spcBef>
              <a:buClr>
                <a:schemeClr val="dk1"/>
              </a:buClr>
              <a:buSzPts val="2400"/>
              <a:buFont typeface="Arial" panose="020B0604020202020204" pitchFamily="34" charset="0"/>
              <a:buChar char="•"/>
            </a:pPr>
            <a:r>
              <a:rPr lang="en-US" sz="1600" dirty="0">
                <a:solidFill>
                  <a:schemeClr val="dk1"/>
                </a:solidFill>
              </a:rPr>
              <a:t>Appropriate attribution referencing PHCPI, with the following disclaimer in full:</a:t>
            </a:r>
          </a:p>
          <a:p>
            <a:pPr marL="971550" lvl="2" indent="-131763">
              <a:lnSpc>
                <a:spcPct val="115000"/>
              </a:lnSpc>
              <a:spcBef>
                <a:spcPts val="1000"/>
              </a:spcBef>
              <a:buClr>
                <a:schemeClr val="dk1"/>
              </a:buClr>
              <a:buFont typeface="Arial" panose="020B0604020202020204" pitchFamily="34" charset="0"/>
              <a:buChar char="•"/>
            </a:pPr>
            <a:r>
              <a:rPr lang="en-US" sz="1100" i="1" dirty="0">
                <a:solidFill>
                  <a:schemeClr val="dk1"/>
                </a:solidFill>
              </a:rPr>
              <a:t>The Primary Health Care Performance Initiative (PHCPI) was a partnership dedicated to transforming the global state of primary health care, beginning with better measurement, that concluded in 2022.  While the template for the PHC Vital Signs Profile was developed by the partners of PHCPI and its partners, with the conclusion of the partnership this user-generated product is independently hosted and managed by [the hosting organization or individual] and use and availability of this product and its data is not monitored by the partnership and does not represent the official policy or position of any individual partner organization. Unlike any formal country profiles and data available at </a:t>
            </a:r>
            <a:r>
              <a:rPr lang="en-US" sz="1100" i="1" dirty="0" err="1">
                <a:solidFill>
                  <a:schemeClr val="dk1"/>
                </a:solidFill>
              </a:rPr>
              <a:t>improvingphc.org</a:t>
            </a:r>
            <a:r>
              <a:rPr lang="en-US" sz="1100" i="1" dirty="0">
                <a:solidFill>
                  <a:schemeClr val="dk1"/>
                </a:solidFill>
              </a:rPr>
              <a:t>, this unofficial visualization includes data that is user-generated and may not be validated, true or accurate.  None of the partner organizations of the now concluded PHCPI partnership accept any responsibility whatsoever for any inaccurate or incomplete information or data that may be displayed on this user-generated profile and expressly disclaim any liability for damages as a result of its use. No PHCPI partner organization assumes any responsibility or liability for any consequence resulting directly or indirectly from any action or inaction users take based on or made in reliance on the information and data found on this user-generated visualization. All responsibility for the interpretation of the content, and any action or inaction taken based on the information made available, lies with the user.</a:t>
            </a:r>
            <a:endParaRPr lang="en-US" sz="1100" dirty="0">
              <a:solidFill>
                <a:schemeClr val="dk1"/>
              </a:solidFill>
            </a:endParaRPr>
          </a:p>
          <a:p>
            <a:pPr marL="419100" lvl="0" indent="-342900" algn="l" rtl="0">
              <a:lnSpc>
                <a:spcPct val="115000"/>
              </a:lnSpc>
              <a:spcBef>
                <a:spcPts val="1000"/>
              </a:spcBef>
              <a:spcAft>
                <a:spcPts val="0"/>
              </a:spcAft>
              <a:buClr>
                <a:schemeClr val="dk1"/>
              </a:buClr>
              <a:buSzPts val="2400"/>
              <a:buFont typeface="Arial" panose="020B0604020202020204" pitchFamily="34" charset="0"/>
              <a:buChar char="•"/>
            </a:pPr>
            <a:r>
              <a:rPr lang="en-US" sz="1600" dirty="0">
                <a:solidFill>
                  <a:schemeClr val="dk1"/>
                </a:solidFill>
              </a:rPr>
              <a:t>Additionally, user-generated visualizations are not permitted to include any use of the PHCPI brand or any other partner logo except for references in the disclaimer above.</a:t>
            </a:r>
          </a:p>
          <a:p>
            <a:pPr marL="0" lvl="0" indent="0" algn="l" rtl="0">
              <a:spcBef>
                <a:spcPts val="320"/>
              </a:spcBef>
              <a:spcAft>
                <a:spcPts val="0"/>
              </a:spcAft>
              <a:buNone/>
            </a:pPr>
            <a:endParaRPr dirty="0"/>
          </a:p>
        </p:txBody>
      </p:sp>
      <p:sp>
        <p:nvSpPr>
          <p:cNvPr id="114" name="Google Shape;114;p21"/>
          <p:cNvSpPr txBox="1">
            <a:spLocks noGrp="1"/>
          </p:cNvSpPr>
          <p:nvPr>
            <p:ph type="title"/>
          </p:nvPr>
        </p:nvSpPr>
        <p:spPr>
          <a:prstGeom prst="rect">
            <a:avLst/>
          </a:prstGeom>
        </p:spPr>
        <p:txBody>
          <a:bodyPr spcFirstLastPara="1" wrap="square" lIns="91425" tIns="45700" rIns="91425" bIns="45700" anchor="ctr" anchorCtr="0">
            <a:noAutofit/>
          </a:bodyPr>
          <a:lstStyle/>
          <a:p>
            <a:pPr marL="0" marR="0">
              <a:lnSpc>
                <a:spcPct val="107000"/>
              </a:lnSpc>
              <a:spcBef>
                <a:spcPts val="0"/>
              </a:spcBef>
              <a:spcAft>
                <a:spcPts val="0"/>
              </a:spcAft>
            </a:pPr>
            <a:r>
              <a:rPr lang="en-US" sz="2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Required disclaimers &amp; attributions for use of Beta products </a:t>
            </a:r>
            <a:br>
              <a:rPr lang="en-US" sz="2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br>
            <a:r>
              <a:rPr lang="en-US" sz="24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u="sng"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without any modifications</a:t>
            </a:r>
            <a:r>
              <a:rPr lang="en-US" sz="24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as recommended by PHCPI</a:t>
            </a:r>
            <a:r>
              <a:rPr lang="en-US" sz="28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7766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FAB069C9-CD29-EB49-AF72-519726864FB3}"/>
              </a:ext>
            </a:extLst>
          </p:cNvPr>
          <p:cNvGraphicFramePr>
            <a:graphicFrameLocks noChangeAspect="1"/>
          </p:cNvGraphicFramePr>
          <p:nvPr>
            <p:custDataLst>
              <p:tags r:id="rId1"/>
            </p:custDataLst>
            <p:extLst>
              <p:ext uri="{D42A27DB-BD31-4B8C-83A1-F6EECF244321}">
                <p14:modId xmlns:p14="http://schemas.microsoft.com/office/powerpoint/2010/main" val="1296869321"/>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4" imgW="7772400" imgH="10058400" progId="TCLayout.ActiveDocument.1">
                  <p:embed/>
                </p:oleObj>
              </mc:Choice>
              <mc:Fallback>
                <p:oleObj name="think-cell Slide" r:id="rId4" imgW="7772400" imgH="10058400" progId="TCLayout.ActiveDocument.1">
                  <p:embed/>
                  <p:pic>
                    <p:nvPicPr>
                      <p:cNvPr id="2" name="Object 1" hidden="1">
                        <a:extLst>
                          <a:ext uri="{FF2B5EF4-FFF2-40B4-BE49-F238E27FC236}">
                            <a16:creationId xmlns:a16="http://schemas.microsoft.com/office/drawing/2014/main" id="{FAB069C9-CD29-EB49-AF72-519726864FB3}"/>
                          </a:ext>
                        </a:extLst>
                      </p:cNvPr>
                      <p:cNvPicPr/>
                      <p:nvPr/>
                    </p:nvPicPr>
                    <p:blipFill>
                      <a:blip r:embed="rId5"/>
                      <a:stretch>
                        <a:fillRect/>
                      </a:stretch>
                    </p:blipFill>
                    <p:spPr>
                      <a:xfrm>
                        <a:off x="1588" y="1588"/>
                        <a:ext cx="1227" cy="1588"/>
                      </a:xfrm>
                      <a:prstGeom prst="rect">
                        <a:avLst/>
                      </a:prstGeom>
                    </p:spPr>
                  </p:pic>
                </p:oleObj>
              </mc:Fallback>
            </mc:AlternateContent>
          </a:graphicData>
        </a:graphic>
      </p:graphicFrame>
      <p:sp>
        <p:nvSpPr>
          <p:cNvPr id="113" name="Google Shape;113;p21"/>
          <p:cNvSpPr txBox="1">
            <a:spLocks noGrp="1"/>
          </p:cNvSpPr>
          <p:nvPr>
            <p:ph type="body" idx="1"/>
          </p:nvPr>
        </p:nvSpPr>
        <p:spPr>
          <a:xfrm>
            <a:off x="609600" y="1604817"/>
            <a:ext cx="10972800" cy="4888449"/>
          </a:xfrm>
          <a:prstGeom prst="rect">
            <a:avLst/>
          </a:prstGeom>
        </p:spPr>
        <p:txBody>
          <a:bodyPr spcFirstLastPara="1" wrap="square" lIns="91425" tIns="45700" rIns="91425" bIns="45700" anchor="t" anchorCtr="0">
            <a:noAutofit/>
          </a:bodyPr>
          <a:lstStyle/>
          <a:p>
            <a:pPr marL="419100" lvl="0" indent="-342900" algn="l" rtl="0">
              <a:lnSpc>
                <a:spcPct val="115000"/>
              </a:lnSpc>
              <a:spcBef>
                <a:spcPts val="1000"/>
              </a:spcBef>
              <a:spcAft>
                <a:spcPts val="0"/>
              </a:spcAft>
              <a:buClr>
                <a:schemeClr val="dk1"/>
              </a:buClr>
              <a:buSzPts val="2400"/>
              <a:buFont typeface="Arial" panose="020B0604020202020204" pitchFamily="34" charset="0"/>
              <a:buChar char="•"/>
            </a:pPr>
            <a:r>
              <a:rPr lang="en-US" sz="1600" dirty="0">
                <a:solidFill>
                  <a:schemeClr val="dk1"/>
                </a:solidFill>
              </a:rPr>
              <a:t>The indices formulas and visualizations as provided in this beta version of the second generation PHC Vital Signs Profile from PHCPI are the only visualizations and formulas approved and endorsed for use by the PHCPI partnership.  </a:t>
            </a:r>
          </a:p>
          <a:p>
            <a:pPr marL="419100" lvl="0" indent="-342900" algn="l" rtl="0">
              <a:lnSpc>
                <a:spcPct val="115000"/>
              </a:lnSpc>
              <a:spcBef>
                <a:spcPts val="400"/>
              </a:spcBef>
              <a:spcAft>
                <a:spcPts val="0"/>
              </a:spcAft>
              <a:buClr>
                <a:schemeClr val="dk1"/>
              </a:buClr>
              <a:buSzPts val="2400"/>
              <a:buFont typeface="Arial" panose="020B0604020202020204" pitchFamily="34" charset="0"/>
              <a:buChar char="•"/>
            </a:pPr>
            <a:r>
              <a:rPr lang="en-US" sz="1600" dirty="0">
                <a:solidFill>
                  <a:schemeClr val="dk1"/>
                </a:solidFill>
              </a:rPr>
              <a:t>While the PHCPI partnership strongly recommends users maintain the visualizations and indices calculations as provided in these original beta files, should a user make any modifications to the visualization itself or the underlying formulas and calculations in the tool, any user-generated visualizations must then instead include both of the following modifications:  </a:t>
            </a:r>
          </a:p>
          <a:p>
            <a:pPr marL="876300" lvl="1" indent="-342900">
              <a:lnSpc>
                <a:spcPct val="115000"/>
              </a:lnSpc>
              <a:spcBef>
                <a:spcPts val="400"/>
              </a:spcBef>
              <a:buClr>
                <a:schemeClr val="dk1"/>
              </a:buClr>
              <a:buSzPts val="2400"/>
              <a:buFont typeface="Arial" panose="020B0604020202020204" pitchFamily="34" charset="0"/>
              <a:buChar char="•"/>
            </a:pPr>
            <a:r>
              <a:rPr lang="en-US" sz="1500" b="1" dirty="0">
                <a:solidFill>
                  <a:srgbClr val="FF0000"/>
                </a:solidFill>
              </a:rPr>
              <a:t>Removal of any references to the term “PHC Vital Signs Profile” </a:t>
            </a:r>
            <a:r>
              <a:rPr lang="en-US" sz="1500" dirty="0">
                <a:solidFill>
                  <a:schemeClr val="dk1"/>
                </a:solidFill>
              </a:rPr>
              <a:t>in the title or elsewhere</a:t>
            </a:r>
          </a:p>
          <a:p>
            <a:pPr marL="876300" lvl="1" indent="-342900">
              <a:lnSpc>
                <a:spcPct val="115000"/>
              </a:lnSpc>
              <a:spcBef>
                <a:spcPts val="400"/>
              </a:spcBef>
              <a:buClr>
                <a:schemeClr val="dk1"/>
              </a:buClr>
              <a:buSzPts val="2400"/>
              <a:buFont typeface="Arial" panose="020B0604020202020204" pitchFamily="34" charset="0"/>
              <a:buChar char="•"/>
            </a:pPr>
            <a:r>
              <a:rPr lang="en-US" sz="1500" dirty="0">
                <a:solidFill>
                  <a:schemeClr val="dk1"/>
                </a:solidFill>
              </a:rPr>
              <a:t>Appropriate attribution referencing it as a derivative product of PHCPI’s work, with the following disclaimer in full: </a:t>
            </a:r>
          </a:p>
          <a:p>
            <a:pPr marL="1333500" lvl="2" indent="-342900">
              <a:lnSpc>
                <a:spcPct val="115000"/>
              </a:lnSpc>
              <a:spcBef>
                <a:spcPts val="1000"/>
              </a:spcBef>
              <a:buClr>
                <a:schemeClr val="dk1"/>
              </a:buClr>
              <a:buFont typeface="Arial" panose="020B0604020202020204" pitchFamily="34" charset="0"/>
              <a:buChar char="•"/>
            </a:pPr>
            <a:r>
              <a:rPr lang="en-US" sz="1100" i="1" dirty="0">
                <a:solidFill>
                  <a:schemeClr val="dk1"/>
                </a:solidFill>
              </a:rPr>
              <a:t>The Primary Health Care Performance Initiative (PHCPI) was a partnership dedicated to transforming the global state of primary health care, beginning with better measurement, that concluded in 2022.  While the template for the PHC Vital Signs Profile was developed by the partners of PHCPI and its partners, with the conclusion of the partnership this user-generated product is independently hosted and managed by [the hosting organization or individual] and use and availability of this product and its data is not monitored by the partnership and does not represent the official policy or position of any individual partner organization. Unlike any formal country profiles and data available at </a:t>
            </a:r>
            <a:r>
              <a:rPr lang="en-US" sz="1100" i="1" dirty="0" err="1">
                <a:solidFill>
                  <a:schemeClr val="dk1"/>
                </a:solidFill>
              </a:rPr>
              <a:t>improvingphc.org</a:t>
            </a:r>
            <a:r>
              <a:rPr lang="en-US" sz="1100" i="1" dirty="0">
                <a:solidFill>
                  <a:schemeClr val="dk1"/>
                </a:solidFill>
              </a:rPr>
              <a:t>, this unofficial visualization includes data that is user-generated and may not be validated, true or accurate.  None of the partner organizations of the now concluded PHCPI partnership accept any responsibility whatsoever for any inaccurate or incomplete information or data that may be displayed on this user-generated profile and expressly disclaim any liability for damages as a result of its use. No PHCPI partner organization assumes any responsibility or liability for any consequence resulting directly or indirectly from any action or inaction users take based on or made in reliance on the information and data found on this user-generated visualization. All responsibility for the interpretation of the content, and any action or inaction taken based on the information made available, lies with the user.</a:t>
            </a:r>
            <a:endParaRPr lang="en-US" sz="1100" dirty="0">
              <a:solidFill>
                <a:schemeClr val="dk1"/>
              </a:solidFill>
            </a:endParaRPr>
          </a:p>
          <a:p>
            <a:pPr marL="0" lvl="0" indent="0" algn="l" rtl="0">
              <a:spcBef>
                <a:spcPts val="320"/>
              </a:spcBef>
              <a:spcAft>
                <a:spcPts val="0"/>
              </a:spcAft>
              <a:buNone/>
            </a:pPr>
            <a:endParaRPr dirty="0"/>
          </a:p>
        </p:txBody>
      </p:sp>
      <p:sp>
        <p:nvSpPr>
          <p:cNvPr id="114" name="Google Shape;114;p21"/>
          <p:cNvSpPr txBox="1">
            <a:spLocks noGrp="1"/>
          </p:cNvSpPr>
          <p:nvPr>
            <p:ph type="title"/>
          </p:nvPr>
        </p:nvSpPr>
        <p:spPr>
          <a:xfrm>
            <a:off x="609599" y="660400"/>
            <a:ext cx="11668019" cy="1143000"/>
          </a:xfrm>
          <a:prstGeom prst="rect">
            <a:avLst/>
          </a:prstGeom>
        </p:spPr>
        <p:txBody>
          <a:bodyPr spcFirstLastPara="1" wrap="square" lIns="91425" tIns="45700" rIns="91425" bIns="45700" anchor="ctr" anchorCtr="0">
            <a:noAutofit/>
          </a:bodyPr>
          <a:lstStyle/>
          <a:p>
            <a:pPr marL="0" marR="0">
              <a:lnSpc>
                <a:spcPct val="107000"/>
              </a:lnSpc>
              <a:spcBef>
                <a:spcPts val="0"/>
              </a:spcBef>
              <a:spcAft>
                <a:spcPts val="0"/>
              </a:spcAft>
            </a:pPr>
            <a:r>
              <a:rPr lang="en-US"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Required disclaimers &amp; attributions for use of Beta products </a:t>
            </a:r>
            <a:br>
              <a:rPr lang="en-US" sz="28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2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000" b="1" u="sng"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with any user-made modifications</a:t>
            </a:r>
            <a:r>
              <a:rPr lang="en-US" sz="2000" b="1" u="sng" dirty="0">
                <a:solidFill>
                  <a:srgbClr val="FF0000"/>
                </a:solidFill>
                <a:latin typeface="Arial" panose="020B0604020202020204" pitchFamily="34" charset="0"/>
                <a:ea typeface="Times New Roman" panose="02020603050405020304" pitchFamily="18" charset="0"/>
                <a:cs typeface="Times New Roman" panose="02020603050405020304" pitchFamily="18" charset="0"/>
              </a:rPr>
              <a:t> to the visualization or underlying calculations</a:t>
            </a:r>
            <a:r>
              <a:rPr lang="en-US" sz="2000" b="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619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body" idx="1"/>
          </p:nvPr>
        </p:nvSpPr>
        <p:spPr>
          <a:xfrm>
            <a:off x="609600" y="1604818"/>
            <a:ext cx="10972800" cy="4213200"/>
          </a:xfrm>
          <a:prstGeom prst="rect">
            <a:avLst/>
          </a:prstGeom>
        </p:spPr>
        <p:txBody>
          <a:bodyPr spcFirstLastPara="1" wrap="square" lIns="91425" tIns="45700" rIns="91425" bIns="45700" anchor="t" anchorCtr="0">
            <a:noAutofit/>
          </a:bodyPr>
          <a:lstStyle/>
          <a:p>
            <a:pPr marL="419100" lvl="0" indent="-342900" algn="l" rtl="0">
              <a:lnSpc>
                <a:spcPct val="115000"/>
              </a:lnSpc>
              <a:spcBef>
                <a:spcPts val="1000"/>
              </a:spcBef>
              <a:spcAft>
                <a:spcPts val="0"/>
              </a:spcAft>
              <a:buClr>
                <a:schemeClr val="dk1"/>
              </a:buClr>
              <a:buSzPts val="2400"/>
              <a:buFont typeface="Arial" panose="020B0604020202020204" pitchFamily="34" charset="0"/>
              <a:buChar char="•"/>
            </a:pPr>
            <a:r>
              <a:rPr lang="en-US" sz="2400" dirty="0">
                <a:solidFill>
                  <a:schemeClr val="dk1"/>
                </a:solidFill>
              </a:rPr>
              <a:t>Save the country level data file (xlsx) to your desktop.*</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Open the Power BI workbook. </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Select File (in the top left corner), Options and Settings, then select Data Source Settings. </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Select Change Source... and select the country level data file. </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Select Ok and then Close. </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You will see a yellow toolbar at the top of the dashboard. Select Apply Changes. </a:t>
            </a:r>
            <a:endParaRPr sz="2400" dirty="0">
              <a:solidFill>
                <a:schemeClr val="dk1"/>
              </a:solidFill>
            </a:endParaRPr>
          </a:p>
          <a:p>
            <a:pPr marL="419100" lvl="0" indent="-342900" algn="l" rtl="0">
              <a:lnSpc>
                <a:spcPct val="115000"/>
              </a:lnSpc>
              <a:spcBef>
                <a:spcPts val="0"/>
              </a:spcBef>
              <a:spcAft>
                <a:spcPts val="0"/>
              </a:spcAft>
              <a:buClr>
                <a:schemeClr val="dk1"/>
              </a:buClr>
              <a:buSzPts val="2400"/>
              <a:buFont typeface="Arial" panose="020B0604020202020204" pitchFamily="34" charset="0"/>
              <a:buChar char="•"/>
            </a:pPr>
            <a:r>
              <a:rPr lang="en-US" sz="2400" dirty="0">
                <a:solidFill>
                  <a:schemeClr val="dk1"/>
                </a:solidFill>
              </a:rPr>
              <a:t>Save the workbook, and close. </a:t>
            </a:r>
            <a:endParaRPr sz="2400" dirty="0">
              <a:solidFill>
                <a:schemeClr val="dk1"/>
              </a:solidFill>
            </a:endParaRPr>
          </a:p>
          <a:p>
            <a:pPr marL="0" lvl="0" indent="0" algn="l" rtl="0">
              <a:lnSpc>
                <a:spcPct val="115000"/>
              </a:lnSpc>
              <a:spcBef>
                <a:spcPts val="1000"/>
              </a:spcBef>
              <a:spcAft>
                <a:spcPts val="0"/>
              </a:spcAft>
              <a:buNone/>
            </a:pPr>
            <a:r>
              <a:rPr lang="en-US" sz="1800" dirty="0">
                <a:solidFill>
                  <a:schemeClr val="dk1"/>
                </a:solidFill>
              </a:rPr>
              <a:t>*Connecting the Power BI workbook to an Excel workbook is the current process for loading data into the the beta version of the VSP.</a:t>
            </a:r>
            <a:endParaRPr sz="2400" dirty="0">
              <a:solidFill>
                <a:schemeClr val="dk1"/>
              </a:solidFill>
            </a:endParaRPr>
          </a:p>
          <a:p>
            <a:pPr marL="0" lvl="0" indent="0" algn="l" rtl="0">
              <a:spcBef>
                <a:spcPts val="320"/>
              </a:spcBef>
              <a:spcAft>
                <a:spcPts val="0"/>
              </a:spcAft>
              <a:buNone/>
            </a:pPr>
            <a:endParaRPr dirty="0"/>
          </a:p>
        </p:txBody>
      </p:sp>
      <p:sp>
        <p:nvSpPr>
          <p:cNvPr id="114" name="Google Shape;114;p21"/>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Connect the country data file to Power BI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04D7A3-11A0-C144-1CD1-4CA2CEC55E18}"/>
              </a:ext>
            </a:extLst>
          </p:cNvPr>
          <p:cNvSpPr>
            <a:spLocks noGrp="1"/>
          </p:cNvSpPr>
          <p:nvPr>
            <p:ph type="body" idx="1"/>
          </p:nvPr>
        </p:nvSpPr>
        <p:spPr>
          <a:xfrm>
            <a:off x="609600" y="1454485"/>
            <a:ext cx="10972800" cy="5124445"/>
          </a:xfrm>
        </p:spPr>
        <p:txBody>
          <a:bodyPr/>
          <a:lstStyle/>
          <a:p>
            <a:pPr marL="38100" indent="0">
              <a:buNone/>
            </a:pPr>
            <a:r>
              <a:rPr lang="en-US" sz="2000" dirty="0"/>
              <a:t>The template to add data for a new country includes the following:</a:t>
            </a:r>
          </a:p>
          <a:p>
            <a:pPr>
              <a:buFont typeface="Arial" panose="020B0604020202020204" pitchFamily="34" charset="0"/>
              <a:buChar char="•"/>
            </a:pPr>
            <a:r>
              <a:rPr lang="en-US" sz="2000" b="1" dirty="0"/>
              <a:t>Reference-only information </a:t>
            </a:r>
            <a:r>
              <a:rPr lang="en-US" sz="2000" dirty="0"/>
              <a:t>to help populate the new country data set including: Indicator Number (Column A), Indicator Text (Col. B), Data Type (Col. C), Data Labels/</a:t>
            </a:r>
            <a:r>
              <a:rPr lang="en-US" sz="2000" dirty="0" err="1"/>
              <a:t>Disaggregations</a:t>
            </a:r>
            <a:r>
              <a:rPr lang="en-US" sz="2000" dirty="0"/>
              <a:t> (Col. D), Data Source (Col. G) </a:t>
            </a:r>
          </a:p>
          <a:p>
            <a:pPr>
              <a:buFont typeface="Arial" panose="020B0604020202020204" pitchFamily="34" charset="0"/>
              <a:buChar char="•"/>
            </a:pPr>
            <a:r>
              <a:rPr lang="en-US" sz="2000" b="1" dirty="0"/>
              <a:t>Data-entry columns</a:t>
            </a:r>
          </a:p>
          <a:p>
            <a:pPr lvl="1">
              <a:buFont typeface="Arial" panose="020B0604020202020204" pitchFamily="34" charset="0"/>
              <a:buChar char="•"/>
            </a:pPr>
            <a:r>
              <a:rPr lang="en-US" sz="2000" dirty="0"/>
              <a:t>Country (Col. E): Enter the country name in the first cell (B1)</a:t>
            </a:r>
          </a:p>
          <a:p>
            <a:pPr lvl="1">
              <a:buFont typeface="Arial" panose="020B0604020202020204" pitchFamily="34" charset="0"/>
              <a:buChar char="•"/>
            </a:pPr>
            <a:r>
              <a:rPr lang="en-US" sz="2000" dirty="0"/>
              <a:t>Indicator Value (Col. F): Enter indicator data here that corresponds with the corresponding indicator number and data type.</a:t>
            </a:r>
          </a:p>
          <a:p>
            <a:pPr lvl="1">
              <a:buFont typeface="Arial" panose="020B0604020202020204" pitchFamily="34" charset="0"/>
              <a:buChar char="•"/>
            </a:pPr>
            <a:r>
              <a:rPr lang="en-US" sz="2000" dirty="0"/>
              <a:t>Data Year (Col. H): Enter the year the value you entered is from.</a:t>
            </a:r>
          </a:p>
          <a:p>
            <a:pPr lvl="1">
              <a:buFont typeface="Arial" panose="020B0604020202020204" pitchFamily="34" charset="0"/>
              <a:buChar char="•"/>
            </a:pPr>
            <a:r>
              <a:rPr lang="en-US" sz="2000" dirty="0"/>
              <a:t>Indicator drilldown footnotes (Col. I): Enter any comments you may want to include about specific indicator values for your country dataset. These will appear on the VSP drilldown pages for each domain.</a:t>
            </a:r>
          </a:p>
          <a:p>
            <a:pPr>
              <a:buFont typeface="Arial" panose="020B0604020202020204" pitchFamily="34" charset="0"/>
              <a:buChar char="•"/>
            </a:pPr>
            <a:r>
              <a:rPr lang="en-US" sz="2000" b="1" dirty="0"/>
              <a:t>Data-entry rows</a:t>
            </a:r>
            <a:r>
              <a:rPr lang="en-US" sz="2000" dirty="0"/>
              <a:t>: Rows 132-136 control country-specific information that will appear on the VSP home page. Additional country footnotes (132-134) are optional, but you must update cells F135 and F136.</a:t>
            </a:r>
          </a:p>
        </p:txBody>
      </p:sp>
      <p:sp>
        <p:nvSpPr>
          <p:cNvPr id="3" name="Title 2">
            <a:extLst>
              <a:ext uri="{FF2B5EF4-FFF2-40B4-BE49-F238E27FC236}">
                <a16:creationId xmlns:a16="http://schemas.microsoft.com/office/drawing/2014/main" id="{5342D8D6-D6BA-DA68-ABC3-409E4697FF24}"/>
              </a:ext>
            </a:extLst>
          </p:cNvPr>
          <p:cNvSpPr>
            <a:spLocks noGrp="1"/>
          </p:cNvSpPr>
          <p:nvPr>
            <p:ph type="title"/>
          </p:nvPr>
        </p:nvSpPr>
        <p:spPr>
          <a:xfrm>
            <a:off x="609600" y="503990"/>
            <a:ext cx="10972800" cy="1143000"/>
          </a:xfrm>
        </p:spPr>
        <p:txBody>
          <a:bodyPr/>
          <a:lstStyle/>
          <a:p>
            <a:r>
              <a:rPr lang="en-US" dirty="0"/>
              <a:t>Add data for a new country in Excel (1)</a:t>
            </a:r>
          </a:p>
        </p:txBody>
      </p:sp>
    </p:spTree>
    <p:extLst>
      <p:ext uri="{BB962C8B-B14F-4D97-AF65-F5344CB8AC3E}">
        <p14:creationId xmlns:p14="http://schemas.microsoft.com/office/powerpoint/2010/main" val="311031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body" idx="1"/>
          </p:nvPr>
        </p:nvSpPr>
        <p:spPr>
          <a:xfrm>
            <a:off x="609600" y="1753937"/>
            <a:ext cx="10972800" cy="886326"/>
          </a:xfrm>
          <a:prstGeom prst="rect">
            <a:avLst/>
          </a:prstGeom>
        </p:spPr>
        <p:txBody>
          <a:bodyPr spcFirstLastPara="1" wrap="square" lIns="91425" tIns="45700" rIns="91425" bIns="45700" anchor="t" anchorCtr="0">
            <a:noAutofit/>
          </a:bodyPr>
          <a:lstStyle/>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Open the country level data file named 2023-03_VSPData-Final. Ensure this data file is linked as the data source in Power BI.</a:t>
            </a:r>
            <a:endParaRPr sz="2400" dirty="0">
              <a:solidFill>
                <a:schemeClr val="dk1"/>
              </a:solidFill>
            </a:endParaRPr>
          </a:p>
          <a:p>
            <a:pPr marL="0" lvl="0" indent="0" algn="l" rtl="0">
              <a:spcBef>
                <a:spcPts val="320"/>
              </a:spcBef>
              <a:spcAft>
                <a:spcPts val="0"/>
              </a:spcAft>
              <a:buNone/>
            </a:pPr>
            <a:endParaRPr sz="2500" dirty="0"/>
          </a:p>
        </p:txBody>
      </p:sp>
      <p:sp>
        <p:nvSpPr>
          <p:cNvPr id="133" name="Google Shape;133;p24"/>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Add data for a new country in Excel (2) </a:t>
            </a:r>
            <a:endParaRPr dirty="0"/>
          </a:p>
        </p:txBody>
      </p:sp>
      <p:pic>
        <p:nvPicPr>
          <p:cNvPr id="3" name="Picture 2">
            <a:extLst>
              <a:ext uri="{FF2B5EF4-FFF2-40B4-BE49-F238E27FC236}">
                <a16:creationId xmlns:a16="http://schemas.microsoft.com/office/drawing/2014/main" id="{424BA368-FEAB-55AD-CE84-0DC71650FCBF}"/>
              </a:ext>
            </a:extLst>
          </p:cNvPr>
          <p:cNvPicPr>
            <a:picLocks noChangeAspect="1"/>
          </p:cNvPicPr>
          <p:nvPr/>
        </p:nvPicPr>
        <p:blipFill>
          <a:blip r:embed="rId3"/>
          <a:stretch>
            <a:fillRect/>
          </a:stretch>
        </p:blipFill>
        <p:spPr>
          <a:xfrm>
            <a:off x="7874761" y="2791326"/>
            <a:ext cx="3551228" cy="2888230"/>
          </a:xfrm>
          <a:prstGeom prst="rect">
            <a:avLst/>
          </a:prstGeom>
          <a:ln>
            <a:solidFill>
              <a:schemeClr val="tx1"/>
            </a:solidFill>
          </a:ln>
        </p:spPr>
      </p:pic>
      <p:sp>
        <p:nvSpPr>
          <p:cNvPr id="4" name="TextBox 3">
            <a:extLst>
              <a:ext uri="{FF2B5EF4-FFF2-40B4-BE49-F238E27FC236}">
                <a16:creationId xmlns:a16="http://schemas.microsoft.com/office/drawing/2014/main" id="{B047997F-ABEE-82F2-9FAF-3A6838AEB345}"/>
              </a:ext>
            </a:extLst>
          </p:cNvPr>
          <p:cNvSpPr txBox="1"/>
          <p:nvPr/>
        </p:nvSpPr>
        <p:spPr>
          <a:xfrm>
            <a:off x="609600" y="2791326"/>
            <a:ext cx="6970295" cy="3392724"/>
          </a:xfrm>
          <a:prstGeom prst="rect">
            <a:avLst/>
          </a:prstGeom>
          <a:noFill/>
        </p:spPr>
        <p:txBody>
          <a:bodyPr wrap="square" rtlCol="0">
            <a:spAutoFit/>
          </a:bodyPr>
          <a:lstStyle/>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Make a copy of the </a:t>
            </a:r>
            <a:r>
              <a:rPr lang="en-US" sz="2400" dirty="0" err="1">
                <a:solidFill>
                  <a:schemeClr val="dk1"/>
                </a:solidFill>
              </a:rPr>
              <a:t>CountryData_Template</a:t>
            </a:r>
            <a:r>
              <a:rPr lang="en-US" sz="2400" dirty="0">
                <a:solidFill>
                  <a:schemeClr val="dk1"/>
                </a:solidFill>
              </a:rPr>
              <a:t> tab</a:t>
            </a:r>
          </a:p>
          <a:p>
            <a:pPr marL="800100" lvl="1"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Rename the duplicated tab</a:t>
            </a:r>
          </a:p>
          <a:p>
            <a:pPr marL="800100" lvl="1"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Fill in columns E, F, H, and I </a:t>
            </a:r>
          </a:p>
          <a:p>
            <a:pPr marL="800100" lvl="1"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Fill in rows 132 – 134 (optional footnotes for the VSP homepage) as needed</a:t>
            </a:r>
          </a:p>
          <a:p>
            <a:pPr marL="800100" lvl="1"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Fill in rows 135 and 136 (required footnotes for the VSP homepage)</a:t>
            </a:r>
          </a:p>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Save and close the file.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18CD44-0C1F-148A-3C64-73D3460E8D1C}"/>
              </a:ext>
            </a:extLst>
          </p:cNvPr>
          <p:cNvSpPr>
            <a:spLocks noGrp="1"/>
          </p:cNvSpPr>
          <p:nvPr>
            <p:ph type="body" idx="1"/>
          </p:nvPr>
        </p:nvSpPr>
        <p:spPr>
          <a:xfrm>
            <a:off x="609600" y="1905000"/>
            <a:ext cx="5118253" cy="3962400"/>
          </a:xfrm>
        </p:spPr>
        <p:txBody>
          <a:bodyPr/>
          <a:lstStyle/>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Open the Power BI workbook. </a:t>
            </a:r>
          </a:p>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Select the Transform Data icon. </a:t>
            </a:r>
            <a:br>
              <a:rPr lang="en-US" sz="2400" dirty="0">
                <a:solidFill>
                  <a:schemeClr val="dk1"/>
                </a:solidFill>
              </a:rPr>
            </a:br>
            <a:endParaRPr lang="en-US" sz="2400" dirty="0">
              <a:solidFill>
                <a:schemeClr val="dk1"/>
              </a:solidFill>
            </a:endParaRPr>
          </a:p>
          <a:p>
            <a:pPr marL="342900" indent="-342900">
              <a:lnSpc>
                <a:spcPct val="90000"/>
              </a:lnSpc>
              <a:spcBef>
                <a:spcPts val="1000"/>
              </a:spcBef>
              <a:buClr>
                <a:schemeClr val="dk1"/>
              </a:buClr>
              <a:buSzPct val="100000"/>
              <a:buFont typeface="Arial" panose="020B0604020202020204" pitchFamily="34" charset="0"/>
              <a:buChar char="•"/>
            </a:pPr>
            <a:r>
              <a:rPr lang="en-US" sz="2400" dirty="0">
                <a:solidFill>
                  <a:schemeClr val="dk1"/>
                </a:solidFill>
              </a:rPr>
              <a:t>Under the Queries [26] pane, right click on the “</a:t>
            </a:r>
            <a:r>
              <a:rPr lang="en-US" sz="2400" dirty="0" err="1">
                <a:solidFill>
                  <a:schemeClr val="dk1"/>
                </a:solidFill>
              </a:rPr>
              <a:t>CountryA</a:t>
            </a:r>
            <a:r>
              <a:rPr lang="en-US" sz="2400" dirty="0">
                <a:solidFill>
                  <a:schemeClr val="dk1"/>
                </a:solidFill>
              </a:rPr>
              <a:t>” table, and select Duplicate.</a:t>
            </a:r>
          </a:p>
          <a:p>
            <a:endParaRPr lang="en-US" dirty="0"/>
          </a:p>
        </p:txBody>
      </p:sp>
      <p:sp>
        <p:nvSpPr>
          <p:cNvPr id="3" name="Title 2">
            <a:extLst>
              <a:ext uri="{FF2B5EF4-FFF2-40B4-BE49-F238E27FC236}">
                <a16:creationId xmlns:a16="http://schemas.microsoft.com/office/drawing/2014/main" id="{1F76B211-0796-BC04-A07C-E78C93897EAB}"/>
              </a:ext>
            </a:extLst>
          </p:cNvPr>
          <p:cNvSpPr>
            <a:spLocks noGrp="1"/>
          </p:cNvSpPr>
          <p:nvPr>
            <p:ph type="title"/>
          </p:nvPr>
        </p:nvSpPr>
        <p:spPr/>
        <p:txBody>
          <a:bodyPr/>
          <a:lstStyle/>
          <a:p>
            <a:r>
              <a:rPr lang="en-US" dirty="0"/>
              <a:t>How to add a new country to Power BI (1)</a:t>
            </a:r>
          </a:p>
        </p:txBody>
      </p:sp>
      <p:pic>
        <p:nvPicPr>
          <p:cNvPr id="7" name="Picture 6">
            <a:extLst>
              <a:ext uri="{FF2B5EF4-FFF2-40B4-BE49-F238E27FC236}">
                <a16:creationId xmlns:a16="http://schemas.microsoft.com/office/drawing/2014/main" id="{C27132DD-12D0-DF06-D105-3E696B94B920}"/>
              </a:ext>
            </a:extLst>
          </p:cNvPr>
          <p:cNvPicPr>
            <a:picLocks noChangeAspect="1"/>
          </p:cNvPicPr>
          <p:nvPr/>
        </p:nvPicPr>
        <p:blipFill>
          <a:blip r:embed="rId2"/>
          <a:stretch>
            <a:fillRect/>
          </a:stretch>
        </p:blipFill>
        <p:spPr>
          <a:xfrm>
            <a:off x="5727853" y="2037352"/>
            <a:ext cx="4823878" cy="1112616"/>
          </a:xfrm>
          <a:prstGeom prst="rect">
            <a:avLst/>
          </a:prstGeom>
          <a:ln>
            <a:solidFill>
              <a:schemeClr val="tx1"/>
            </a:solidFill>
          </a:ln>
        </p:spPr>
      </p:pic>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a16="http://schemas.microsoft.com/office/drawing/2014/main" id="{85B7BF23-E410-57B6-7995-66158AB29080}"/>
                  </a:ext>
                </a:extLst>
              </p14:cNvPr>
              <p14:cNvContentPartPr/>
              <p14:nvPr/>
            </p14:nvContentPartPr>
            <p14:xfrm>
              <a:off x="9345866" y="2427955"/>
              <a:ext cx="403200" cy="360"/>
            </p14:xfrm>
          </p:contentPart>
        </mc:Choice>
        <mc:Fallback xmlns="">
          <p:pic>
            <p:nvPicPr>
              <p:cNvPr id="8" name="Ink 7">
                <a:extLst>
                  <a:ext uri="{FF2B5EF4-FFF2-40B4-BE49-F238E27FC236}">
                    <a16:creationId xmlns:a16="http://schemas.microsoft.com/office/drawing/2014/main" id="{85B7BF23-E410-57B6-7995-66158AB29080}"/>
                  </a:ext>
                </a:extLst>
              </p:cNvPr>
              <p:cNvPicPr/>
              <p:nvPr/>
            </p:nvPicPr>
            <p:blipFill>
              <a:blip r:embed="rId5"/>
              <a:stretch>
                <a:fillRect/>
              </a:stretch>
            </p:blipFill>
            <p:spPr>
              <a:xfrm>
                <a:off x="9291866" y="2319955"/>
                <a:ext cx="510840" cy="216000"/>
              </a:xfrm>
              <a:prstGeom prst="rect">
                <a:avLst/>
              </a:prstGeom>
            </p:spPr>
          </p:pic>
        </mc:Fallback>
      </mc:AlternateContent>
      <p:pic>
        <p:nvPicPr>
          <p:cNvPr id="6" name="Picture 5">
            <a:extLst>
              <a:ext uri="{FF2B5EF4-FFF2-40B4-BE49-F238E27FC236}">
                <a16:creationId xmlns:a16="http://schemas.microsoft.com/office/drawing/2014/main" id="{A6E6505B-C438-0DD9-151A-9D1FFD88E937}"/>
              </a:ext>
            </a:extLst>
          </p:cNvPr>
          <p:cNvPicPr>
            <a:picLocks noChangeAspect="1"/>
          </p:cNvPicPr>
          <p:nvPr/>
        </p:nvPicPr>
        <p:blipFill>
          <a:blip r:embed="rId6"/>
          <a:stretch>
            <a:fillRect/>
          </a:stretch>
        </p:blipFill>
        <p:spPr>
          <a:xfrm>
            <a:off x="5727853" y="3429000"/>
            <a:ext cx="3741000" cy="2969358"/>
          </a:xfrm>
          <a:prstGeom prst="rect">
            <a:avLst/>
          </a:prstGeom>
          <a:ln>
            <a:solidFill>
              <a:schemeClr val="tx1"/>
            </a:solidFill>
          </a:ln>
        </p:spPr>
      </p:pic>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BA8930DD-2D1E-F6F8-3289-FC4F29C1CE88}"/>
                  </a:ext>
                </a:extLst>
              </p14:cNvPr>
              <p14:cNvContentPartPr/>
              <p14:nvPr/>
            </p14:nvContentPartPr>
            <p14:xfrm>
              <a:off x="7501024" y="5973260"/>
              <a:ext cx="1173744" cy="360"/>
            </p14:xfrm>
          </p:contentPart>
        </mc:Choice>
        <mc:Fallback xmlns="">
          <p:pic>
            <p:nvPicPr>
              <p:cNvPr id="9" name="Ink 8">
                <a:extLst>
                  <a:ext uri="{FF2B5EF4-FFF2-40B4-BE49-F238E27FC236}">
                    <a16:creationId xmlns:a16="http://schemas.microsoft.com/office/drawing/2014/main" id="{BA8930DD-2D1E-F6F8-3289-FC4F29C1CE88}"/>
                  </a:ext>
                </a:extLst>
              </p:cNvPr>
              <p:cNvPicPr/>
              <p:nvPr/>
            </p:nvPicPr>
            <p:blipFill>
              <a:blip r:embed="rId8"/>
              <a:stretch>
                <a:fillRect/>
              </a:stretch>
            </p:blipFill>
            <p:spPr>
              <a:xfrm>
                <a:off x="7446984" y="5865260"/>
                <a:ext cx="1281463" cy="216000"/>
              </a:xfrm>
              <a:prstGeom prst="rect">
                <a:avLst/>
              </a:prstGeom>
            </p:spPr>
          </p:pic>
        </mc:Fallback>
      </mc:AlternateContent>
    </p:spTree>
    <p:extLst>
      <p:ext uri="{BB962C8B-B14F-4D97-AF65-F5344CB8AC3E}">
        <p14:creationId xmlns:p14="http://schemas.microsoft.com/office/powerpoint/2010/main" val="3033937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spcBef>
                <a:spcPts val="320"/>
              </a:spcBef>
              <a:spcAft>
                <a:spcPts val="0"/>
              </a:spcAft>
              <a:buNone/>
            </a:pPr>
            <a:r>
              <a:rPr lang="en-US" sz="2200" dirty="0">
                <a:solidFill>
                  <a:schemeClr val="dk1"/>
                </a:solidFill>
              </a:rPr>
              <a:t>Your duplicated table, “</a:t>
            </a:r>
            <a:r>
              <a:rPr lang="en-US" sz="2200" dirty="0" err="1">
                <a:solidFill>
                  <a:schemeClr val="dk1"/>
                </a:solidFill>
              </a:rPr>
              <a:t>CountryA</a:t>
            </a:r>
            <a:r>
              <a:rPr lang="en-US" sz="2200" dirty="0">
                <a:solidFill>
                  <a:schemeClr val="dk1"/>
                </a:solidFill>
              </a:rPr>
              <a:t> (2)”, is selected. Under Applied Steps on the right side of the page, select the gear icon to the right of Navigation. </a:t>
            </a:r>
            <a:endParaRPr dirty="0"/>
          </a:p>
        </p:txBody>
      </p:sp>
      <p:sp>
        <p:nvSpPr>
          <p:cNvPr id="141" name="Google Shape;141;p25"/>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How to add a new country to Power BI (2)</a:t>
            </a:r>
            <a:endParaRPr dirty="0"/>
          </a:p>
        </p:txBody>
      </p:sp>
      <p:pic>
        <p:nvPicPr>
          <p:cNvPr id="3" name="Picture 2">
            <a:extLst>
              <a:ext uri="{FF2B5EF4-FFF2-40B4-BE49-F238E27FC236}">
                <a16:creationId xmlns:a16="http://schemas.microsoft.com/office/drawing/2014/main" id="{25B2E7A0-7177-A0CF-4B28-29FC571519B6}"/>
              </a:ext>
            </a:extLst>
          </p:cNvPr>
          <p:cNvPicPr>
            <a:picLocks noChangeAspect="1"/>
          </p:cNvPicPr>
          <p:nvPr/>
        </p:nvPicPr>
        <p:blipFill>
          <a:blip r:embed="rId3"/>
          <a:stretch>
            <a:fillRect/>
          </a:stretch>
        </p:blipFill>
        <p:spPr>
          <a:xfrm>
            <a:off x="1260318" y="3083214"/>
            <a:ext cx="9045724" cy="1798476"/>
          </a:xfrm>
          <a:prstGeom prst="rect">
            <a:avLst/>
          </a:prstGeom>
          <a:ln>
            <a:solidFill>
              <a:schemeClr val="tx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6"/>
          <p:cNvSpPr txBox="1">
            <a:spLocks noGrp="1"/>
          </p:cNvSpPr>
          <p:nvPr>
            <p:ph type="body" idx="1"/>
          </p:nvPr>
        </p:nvSpPr>
        <p:spPr>
          <a:xfrm>
            <a:off x="3732213" y="1774007"/>
            <a:ext cx="5496008" cy="4535367"/>
          </a:xfrm>
          <a:prstGeom prst="rect">
            <a:avLst/>
          </a:prstGeom>
        </p:spPr>
        <p:txBody>
          <a:bodyPr spcFirstLastPara="1" wrap="square" lIns="91425" tIns="45700" rIns="91425" bIns="45700" anchor="t" anchorCtr="0">
            <a:noAutofit/>
          </a:bodyPr>
          <a:lstStyle/>
          <a:p>
            <a:pPr indent="-457200">
              <a:buFont typeface="Arial" panose="020B0604020202020204" pitchFamily="34" charset="0"/>
              <a:buChar char="•"/>
            </a:pPr>
            <a:r>
              <a:rPr lang="en-US" sz="2400" dirty="0"/>
              <a:t>Select the new country’s data tab and click Ok.</a:t>
            </a:r>
          </a:p>
          <a:p>
            <a:pPr indent="-457200">
              <a:buFont typeface="Arial" panose="020B0604020202020204" pitchFamily="34" charset="0"/>
              <a:buChar char="•"/>
            </a:pPr>
            <a:r>
              <a:rPr lang="en-US" sz="2400" b="1" dirty="0"/>
              <a:t>IMPORTANT</a:t>
            </a:r>
            <a:r>
              <a:rPr lang="en-US" sz="2400" dirty="0"/>
              <a:t>: Check the headers of your new table to make sure they match those of the other country data sets. </a:t>
            </a:r>
          </a:p>
          <a:p>
            <a:pPr lvl="1" indent="-457200">
              <a:buFont typeface="Arial" panose="020B0604020202020204" pitchFamily="34" charset="0"/>
              <a:buChar char="•"/>
            </a:pPr>
            <a:r>
              <a:rPr lang="en-US" sz="2400" dirty="0"/>
              <a:t>If an additional “Promoted Headers” step has been added to the end of Applied Steps, delete it by clicking the red x to the left of the step name</a:t>
            </a:r>
            <a:endParaRPr sz="2400" dirty="0"/>
          </a:p>
        </p:txBody>
      </p:sp>
      <p:sp>
        <p:nvSpPr>
          <p:cNvPr id="148" name="Google Shape;148;p26"/>
          <p:cNvSpPr txBox="1">
            <a:spLocks noGrp="1"/>
          </p:cNvSpPr>
          <p:nvPr>
            <p:ph type="title"/>
          </p:nvPr>
        </p:nvSpPr>
        <p:spPr>
          <a:xfrm>
            <a:off x="609600" y="548625"/>
            <a:ext cx="10972800" cy="1143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How to add a new country to Power BI (3)</a:t>
            </a:r>
            <a:endParaRPr dirty="0"/>
          </a:p>
        </p:txBody>
      </p:sp>
      <p:pic>
        <p:nvPicPr>
          <p:cNvPr id="5" name="Picture 4">
            <a:extLst>
              <a:ext uri="{FF2B5EF4-FFF2-40B4-BE49-F238E27FC236}">
                <a16:creationId xmlns:a16="http://schemas.microsoft.com/office/drawing/2014/main" id="{4C2F50EC-E483-E605-A0B6-86E2EC8B31FE}"/>
              </a:ext>
            </a:extLst>
          </p:cNvPr>
          <p:cNvPicPr>
            <a:picLocks noChangeAspect="1"/>
          </p:cNvPicPr>
          <p:nvPr/>
        </p:nvPicPr>
        <p:blipFill>
          <a:blip r:embed="rId3"/>
          <a:stretch>
            <a:fillRect/>
          </a:stretch>
        </p:blipFill>
        <p:spPr>
          <a:xfrm>
            <a:off x="578782" y="1930418"/>
            <a:ext cx="3153431" cy="3844739"/>
          </a:xfrm>
          <a:prstGeom prst="rect">
            <a:avLst/>
          </a:prstGeom>
          <a:ln>
            <a:solidFill>
              <a:schemeClr val="tx1"/>
            </a:solidFill>
          </a:ln>
        </p:spPr>
      </p:pic>
      <p:pic>
        <p:nvPicPr>
          <p:cNvPr id="7" name="Picture 6">
            <a:extLst>
              <a:ext uri="{FF2B5EF4-FFF2-40B4-BE49-F238E27FC236}">
                <a16:creationId xmlns:a16="http://schemas.microsoft.com/office/drawing/2014/main" id="{47D2B6D4-E137-6C53-69C1-2278F043BC37}"/>
              </a:ext>
            </a:extLst>
          </p:cNvPr>
          <p:cNvPicPr>
            <a:picLocks noChangeAspect="1"/>
          </p:cNvPicPr>
          <p:nvPr/>
        </p:nvPicPr>
        <p:blipFill>
          <a:blip r:embed="rId4"/>
          <a:stretch>
            <a:fillRect/>
          </a:stretch>
        </p:blipFill>
        <p:spPr>
          <a:xfrm>
            <a:off x="9228221" y="2755075"/>
            <a:ext cx="2677667" cy="2809025"/>
          </a:xfrm>
          <a:prstGeom prst="rect">
            <a:avLst/>
          </a:prstGeom>
          <a:ln>
            <a:solidFill>
              <a:schemeClr val="tx1"/>
            </a:solid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7"/>
          <p:cNvSpPr txBox="1">
            <a:spLocks noGrp="1"/>
          </p:cNvSpPr>
          <p:nvPr>
            <p:ph type="body" idx="1"/>
          </p:nvPr>
        </p:nvSpPr>
        <p:spPr>
          <a:xfrm>
            <a:off x="609600" y="1581649"/>
            <a:ext cx="11421978" cy="4333375"/>
          </a:xfrm>
          <a:prstGeom prst="rect">
            <a:avLst/>
          </a:prstGeom>
        </p:spPr>
        <p:txBody>
          <a:bodyPr spcFirstLastPara="1" wrap="square" lIns="91425" tIns="45700" rIns="91425" bIns="45700" anchor="t" anchorCtr="0">
            <a:noAutofit/>
          </a:bodyPr>
          <a:lstStyle/>
          <a:p>
            <a:pPr marL="457200" lvl="0" indent="-381000" algn="l" rtl="0">
              <a:spcBef>
                <a:spcPts val="320"/>
              </a:spcBef>
              <a:spcAft>
                <a:spcPts val="0"/>
              </a:spcAft>
              <a:buClr>
                <a:schemeClr val="dk1"/>
              </a:buClr>
              <a:buSzPts val="2400"/>
              <a:buChar char="●"/>
            </a:pPr>
            <a:r>
              <a:rPr lang="en-US" sz="2400" dirty="0">
                <a:solidFill>
                  <a:schemeClr val="dk1"/>
                </a:solidFill>
              </a:rPr>
              <a:t>Rename the table under Properties. In this example, it will be named “Demo Country.” The name of the table under Queries should update automatically</a:t>
            </a:r>
            <a:endParaRPr sz="2400" dirty="0">
              <a:solidFill>
                <a:schemeClr val="dk1"/>
              </a:solidFill>
            </a:endParaRPr>
          </a:p>
          <a:p>
            <a:pPr marL="0" lvl="0" indent="0" algn="l" rtl="0">
              <a:spcBef>
                <a:spcPts val="320"/>
              </a:spcBef>
              <a:spcAft>
                <a:spcPts val="0"/>
              </a:spcAft>
              <a:buNone/>
            </a:pPr>
            <a:endParaRPr sz="2400" dirty="0">
              <a:solidFill>
                <a:schemeClr val="dk1"/>
              </a:solidFill>
            </a:endParaRPr>
          </a:p>
          <a:p>
            <a:pPr marL="0" lvl="0" indent="0" algn="l" rtl="0">
              <a:spcBef>
                <a:spcPts val="320"/>
              </a:spcBef>
              <a:spcAft>
                <a:spcPts val="0"/>
              </a:spcAft>
              <a:buNone/>
            </a:pPr>
            <a:endParaRPr sz="2400" dirty="0">
              <a:solidFill>
                <a:schemeClr val="dk1"/>
              </a:solidFill>
            </a:endParaRPr>
          </a:p>
          <a:p>
            <a:pPr marL="0" lvl="0" indent="0" algn="l" rtl="0">
              <a:spcBef>
                <a:spcPts val="320"/>
              </a:spcBef>
              <a:spcAft>
                <a:spcPts val="0"/>
              </a:spcAft>
              <a:buNone/>
            </a:pPr>
            <a:endParaRPr sz="2400" dirty="0">
              <a:solidFill>
                <a:schemeClr val="dk1"/>
              </a:solidFill>
            </a:endParaRPr>
          </a:p>
          <a:p>
            <a:pPr marL="0" lvl="0" indent="0" algn="l" rtl="0">
              <a:spcBef>
                <a:spcPts val="320"/>
              </a:spcBef>
              <a:spcAft>
                <a:spcPts val="0"/>
              </a:spcAft>
              <a:buNone/>
            </a:pPr>
            <a:br>
              <a:rPr lang="en-US" sz="2400" dirty="0">
                <a:solidFill>
                  <a:schemeClr val="dk1"/>
                </a:solidFill>
              </a:rPr>
            </a:br>
            <a:br>
              <a:rPr lang="en-US" sz="2400" dirty="0">
                <a:solidFill>
                  <a:schemeClr val="dk1"/>
                </a:solidFill>
              </a:rPr>
            </a:br>
            <a:br>
              <a:rPr lang="en-US" sz="2400" dirty="0">
                <a:solidFill>
                  <a:schemeClr val="dk1"/>
                </a:solidFill>
              </a:rPr>
            </a:br>
            <a:br>
              <a:rPr lang="en-US" sz="2400" dirty="0">
                <a:solidFill>
                  <a:schemeClr val="dk1"/>
                </a:solidFill>
              </a:rPr>
            </a:br>
            <a:endParaRPr sz="2400" dirty="0">
              <a:solidFill>
                <a:schemeClr val="dk1"/>
              </a:solidFill>
            </a:endParaRPr>
          </a:p>
          <a:p>
            <a:pPr marL="457200" lvl="0" indent="-381000" algn="l" rtl="0">
              <a:spcBef>
                <a:spcPts val="320"/>
              </a:spcBef>
              <a:spcAft>
                <a:spcPts val="0"/>
              </a:spcAft>
              <a:buClr>
                <a:schemeClr val="dk1"/>
              </a:buClr>
              <a:buSzPts val="2400"/>
              <a:buChar char="●"/>
            </a:pPr>
            <a:r>
              <a:rPr lang="en-US" sz="2400" dirty="0">
                <a:solidFill>
                  <a:schemeClr val="dk1"/>
                </a:solidFill>
              </a:rPr>
              <a:t>The next step is to append the new country data set to the “All Country Data” table. Select the All Country Data table under Raw Country Data [5].</a:t>
            </a:r>
            <a:endParaRPr sz="2400" dirty="0">
              <a:solidFill>
                <a:schemeClr val="dk1"/>
              </a:solidFill>
            </a:endParaRPr>
          </a:p>
          <a:p>
            <a:pPr marL="457200" lvl="0" indent="0" algn="l" rtl="0">
              <a:spcBef>
                <a:spcPts val="320"/>
              </a:spcBef>
              <a:spcAft>
                <a:spcPts val="0"/>
              </a:spcAft>
              <a:buNone/>
            </a:pPr>
            <a:endParaRPr sz="2400" dirty="0">
              <a:solidFill>
                <a:schemeClr val="dk1"/>
              </a:solidFill>
            </a:endParaRPr>
          </a:p>
        </p:txBody>
      </p:sp>
      <p:sp>
        <p:nvSpPr>
          <p:cNvPr id="155" name="Google Shape;155;p27"/>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How to add a new country to Power BI (4)</a:t>
            </a:r>
            <a:endParaRPr dirty="0"/>
          </a:p>
        </p:txBody>
      </p:sp>
      <p:pic>
        <p:nvPicPr>
          <p:cNvPr id="5" name="Picture 4">
            <a:extLst>
              <a:ext uri="{FF2B5EF4-FFF2-40B4-BE49-F238E27FC236}">
                <a16:creationId xmlns:a16="http://schemas.microsoft.com/office/drawing/2014/main" id="{EE64A77E-1320-B737-004F-8DF760073387}"/>
              </a:ext>
            </a:extLst>
          </p:cNvPr>
          <p:cNvPicPr>
            <a:picLocks noChangeAspect="1"/>
          </p:cNvPicPr>
          <p:nvPr/>
        </p:nvPicPr>
        <p:blipFill>
          <a:blip r:embed="rId3"/>
          <a:stretch>
            <a:fillRect/>
          </a:stretch>
        </p:blipFill>
        <p:spPr>
          <a:xfrm>
            <a:off x="920313" y="2479362"/>
            <a:ext cx="10800552" cy="2327900"/>
          </a:xfrm>
          <a:prstGeom prst="rect">
            <a:avLst/>
          </a:prstGeom>
          <a:ln>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8"/>
          <p:cNvSpPr txBox="1">
            <a:spLocks noGrp="1"/>
          </p:cNvSpPr>
          <p:nvPr>
            <p:ph type="body" idx="1"/>
          </p:nvPr>
        </p:nvSpPr>
        <p:spPr>
          <a:xfrm>
            <a:off x="609600" y="1803400"/>
            <a:ext cx="4900863" cy="4821422"/>
          </a:xfrm>
          <a:prstGeom prst="rect">
            <a:avLst/>
          </a:prstGeom>
        </p:spPr>
        <p:txBody>
          <a:bodyPr spcFirstLastPara="1" wrap="square" lIns="91425" tIns="45700" rIns="91425" bIns="45700" anchor="t" anchorCtr="0">
            <a:noAutofit/>
          </a:bodyPr>
          <a:lstStyle/>
          <a:p>
            <a:pPr marL="406400" indent="-342900">
              <a:lnSpc>
                <a:spcPct val="90000"/>
              </a:lnSpc>
              <a:spcBef>
                <a:spcPts val="1000"/>
              </a:spcBef>
              <a:buSzPts val="2600"/>
              <a:buFont typeface="Arial" panose="020B0604020202020204" pitchFamily="34" charset="0"/>
              <a:buChar char="•"/>
            </a:pPr>
            <a:r>
              <a:rPr lang="en-US" sz="2400" dirty="0">
                <a:solidFill>
                  <a:schemeClr val="dk1"/>
                </a:solidFill>
                <a:latin typeface="Calibri"/>
                <a:ea typeface="Calibri"/>
                <a:cs typeface="Calibri"/>
                <a:sym typeface="Calibri"/>
              </a:rPr>
              <a:t>Under Applied Steps on the right side of the page, select the gear icon to the right of the “Appended Query” step.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endParaRPr sz="2400" dirty="0">
              <a:solidFill>
                <a:schemeClr val="dk1"/>
              </a:solidFill>
              <a:latin typeface="Calibri"/>
              <a:ea typeface="Calibri"/>
              <a:cs typeface="Calibri"/>
              <a:sym typeface="Calibri"/>
            </a:endParaRPr>
          </a:p>
          <a:p>
            <a:pPr marL="406400" indent="-342900">
              <a:lnSpc>
                <a:spcPct val="90000"/>
              </a:lnSpc>
              <a:spcBef>
                <a:spcPts val="0"/>
              </a:spcBef>
              <a:buSzPts val="2600"/>
              <a:buFont typeface="Arial" panose="020B0604020202020204" pitchFamily="34" charset="0"/>
              <a:buChar char="•"/>
            </a:pPr>
            <a:r>
              <a:rPr lang="en-US" sz="2400" dirty="0">
                <a:solidFill>
                  <a:schemeClr val="dk1"/>
                </a:solidFill>
                <a:latin typeface="Calibri"/>
                <a:ea typeface="Calibri"/>
                <a:cs typeface="Calibri"/>
                <a:sym typeface="Calibri"/>
              </a:rPr>
              <a:t>On the left side, find the new table you just created, select it, and click Add (in the middle). Then click Ok. </a:t>
            </a:r>
            <a:endParaRPr sz="2400" dirty="0">
              <a:solidFill>
                <a:schemeClr val="dk1"/>
              </a:solidFill>
              <a:latin typeface="Calibri"/>
              <a:ea typeface="Calibri"/>
              <a:cs typeface="Calibri"/>
              <a:sym typeface="Calibri"/>
            </a:endParaRPr>
          </a:p>
          <a:p>
            <a:pPr marL="457200" lvl="0" indent="0" algn="l" rtl="0">
              <a:spcBef>
                <a:spcPts val="320"/>
              </a:spcBef>
              <a:spcAft>
                <a:spcPts val="0"/>
              </a:spcAft>
              <a:buNone/>
            </a:pPr>
            <a:endParaRPr dirty="0"/>
          </a:p>
        </p:txBody>
      </p:sp>
      <p:sp>
        <p:nvSpPr>
          <p:cNvPr id="163" name="Google Shape;163;p28"/>
          <p:cNvSpPr txBox="1">
            <a:spLocks noGrp="1"/>
          </p:cNvSpPr>
          <p:nvPr>
            <p:ph type="title"/>
          </p:nvPr>
        </p:nvSpPr>
        <p:spPr>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dirty="0"/>
              <a:t>How to add a new country to Power BI (5)</a:t>
            </a:r>
            <a:endParaRPr dirty="0"/>
          </a:p>
        </p:txBody>
      </p:sp>
      <p:pic>
        <p:nvPicPr>
          <p:cNvPr id="3" name="Picture 2">
            <a:extLst>
              <a:ext uri="{FF2B5EF4-FFF2-40B4-BE49-F238E27FC236}">
                <a16:creationId xmlns:a16="http://schemas.microsoft.com/office/drawing/2014/main" id="{197CCDDB-1B8C-A665-98CA-DAAAA6602621}"/>
              </a:ext>
            </a:extLst>
          </p:cNvPr>
          <p:cNvPicPr>
            <a:picLocks noChangeAspect="1"/>
          </p:cNvPicPr>
          <p:nvPr/>
        </p:nvPicPr>
        <p:blipFill rotWithShape="1">
          <a:blip r:embed="rId3"/>
          <a:srcRect l="23721" t="13686" r="28545" b="3589"/>
          <a:stretch/>
        </p:blipFill>
        <p:spPr>
          <a:xfrm>
            <a:off x="5879433" y="4235989"/>
            <a:ext cx="3974432" cy="2388833"/>
          </a:xfrm>
          <a:prstGeom prst="rect">
            <a:avLst/>
          </a:prstGeom>
          <a:ln>
            <a:solidFill>
              <a:schemeClr val="tx1"/>
            </a:solidFill>
          </a:ln>
        </p:spPr>
      </p:pic>
      <p:pic>
        <p:nvPicPr>
          <p:cNvPr id="5" name="Picture 4">
            <a:extLst>
              <a:ext uri="{FF2B5EF4-FFF2-40B4-BE49-F238E27FC236}">
                <a16:creationId xmlns:a16="http://schemas.microsoft.com/office/drawing/2014/main" id="{35C6D721-BA72-46A0-1049-48B960BE98B0}"/>
              </a:ext>
            </a:extLst>
          </p:cNvPr>
          <p:cNvPicPr>
            <a:picLocks noChangeAspect="1"/>
          </p:cNvPicPr>
          <p:nvPr/>
        </p:nvPicPr>
        <p:blipFill rotWithShape="1">
          <a:blip r:embed="rId4"/>
          <a:srcRect b="36551"/>
          <a:stretch/>
        </p:blipFill>
        <p:spPr>
          <a:xfrm>
            <a:off x="5879433" y="1803400"/>
            <a:ext cx="2979678" cy="2233863"/>
          </a:xfrm>
          <a:prstGeom prst="rect">
            <a:avLst/>
          </a:prstGeom>
          <a:ln>
            <a:solidFill>
              <a:schemeClr val="tx1"/>
            </a:solid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TotalTime>
  <Words>1564</Words>
  <Application>Microsoft Macintosh PowerPoint</Application>
  <PresentationFormat>Widescreen</PresentationFormat>
  <Paragraphs>65</Paragraphs>
  <Slides>12</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Trebuchet MS</vt:lpstr>
      <vt:lpstr>Ubuntu</vt:lpstr>
      <vt:lpstr>Office Theme</vt:lpstr>
      <vt:lpstr>think-cell Slide</vt:lpstr>
      <vt:lpstr>Vital Signs Profile in Power BI</vt:lpstr>
      <vt:lpstr>Connect the country data file to Power BI</vt:lpstr>
      <vt:lpstr>Add data for a new country in Excel (1)</vt:lpstr>
      <vt:lpstr>Add data for a new country in Excel (2) </vt:lpstr>
      <vt:lpstr>How to add a new country to Power BI (1)</vt:lpstr>
      <vt:lpstr>How to add a new country to Power BI (2)</vt:lpstr>
      <vt:lpstr>How to add a new country to Power BI (3)</vt:lpstr>
      <vt:lpstr>How to add a new country to Power BI (4)</vt:lpstr>
      <vt:lpstr>How to add a new country to Power BI (5)</vt:lpstr>
      <vt:lpstr>How to add a new country to Power BI (6)</vt:lpstr>
      <vt:lpstr>Required disclaimers &amp; attributions for use of Beta products  - without any modifications, as recommended by PHCPI:</vt:lpstr>
      <vt:lpstr>Required disclaimers &amp; attributions for use of Beta products  - with any user-made modifications to the visualization or underlying calculations: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Vital Signs Profile Power BI</dc:title>
  <dc:creator>Amelia Ayoob</dc:creator>
  <cp:lastModifiedBy>Microsoft Office User</cp:lastModifiedBy>
  <cp:revision>5</cp:revision>
  <dcterms:created xsi:type="dcterms:W3CDTF">2023-03-28T16:02:55Z</dcterms:created>
  <dcterms:modified xsi:type="dcterms:W3CDTF">2023-03-29T15:12:05Z</dcterms:modified>
</cp:coreProperties>
</file>